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chary Gauvreau" initials="ZG" lastIdx="2" clrIdx="0">
    <p:extLst>
      <p:ext uri="{19B8F6BF-5375-455C-9EA6-DF929625EA0E}">
        <p15:presenceInfo xmlns:p15="http://schemas.microsoft.com/office/powerpoint/2012/main" userId="Zachary Gauvre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18B8"/>
    <a:srgbClr val="7030A0"/>
    <a:srgbClr val="66FFFF"/>
    <a:srgbClr val="FE6E6E"/>
    <a:srgbClr val="FE1E1E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3" autoAdjust="0"/>
    <p:restoredTop sz="94660"/>
  </p:normalViewPr>
  <p:slideViewPr>
    <p:cSldViewPr snapToGrid="0">
      <p:cViewPr varScale="1">
        <p:scale>
          <a:sx n="91" d="100"/>
          <a:sy n="91" d="100"/>
        </p:scale>
        <p:origin x="7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17T09:01:55.886" idx="1">
    <p:pos x="7808" y="728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19T11:57:23.488" idx="2">
    <p:pos x="4919" y="7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6888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8063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0070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1598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9347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2155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1278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2611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5307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37907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2470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0F069-F10C-4AAF-A2A8-38950036E30F}" type="datetimeFigureOut">
              <a:rPr lang="fr-CA" smtClean="0"/>
              <a:t>2018-10-31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E9651-506F-4A42-97D6-B464A20E731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129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8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9.png"/><Relationship Id="rId18" Type="http://schemas.microsoft.com/office/2007/relationships/hdphoto" Target="../media/hdphoto11.wdp"/><Relationship Id="rId26" Type="http://schemas.microsoft.com/office/2007/relationships/hdphoto" Target="../media/hdphoto15.wdp"/><Relationship Id="rId3" Type="http://schemas.microsoft.com/office/2007/relationships/media" Target="../media/media5.mp3"/><Relationship Id="rId21" Type="http://schemas.openxmlformats.org/officeDocument/2006/relationships/image" Target="../media/image25.png"/><Relationship Id="rId7" Type="http://schemas.microsoft.com/office/2007/relationships/media" Target="../media/media7.mp3"/><Relationship Id="rId12" Type="http://schemas.openxmlformats.org/officeDocument/2006/relationships/image" Target="../media/image21.jpeg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2" Type="http://schemas.openxmlformats.org/officeDocument/2006/relationships/audio" Target="../media/media4.mp3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29" Type="http://schemas.openxmlformats.org/officeDocument/2006/relationships/image" Target="../media/image10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24" Type="http://schemas.microsoft.com/office/2007/relationships/hdphoto" Target="../media/hdphoto14.wdp"/><Relationship Id="rId5" Type="http://schemas.microsoft.com/office/2007/relationships/media" Target="../media/media6.mp3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microsoft.com/office/2007/relationships/hdphoto" Target="../media/hdphoto16.wdp"/><Relationship Id="rId10" Type="http://schemas.openxmlformats.org/officeDocument/2006/relationships/audio" Target="../media/media8.mp3"/><Relationship Id="rId19" Type="http://schemas.openxmlformats.org/officeDocument/2006/relationships/image" Target="../media/image24.png"/><Relationship Id="rId31" Type="http://schemas.microsoft.com/office/2007/relationships/hdphoto" Target="../media/hdphoto17.wdp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18.png"/><Relationship Id="rId22" Type="http://schemas.microsoft.com/office/2007/relationships/hdphoto" Target="../media/hdphoto13.wdp"/><Relationship Id="rId27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8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omments" Target="../comments/commen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microsoft.com/office/2007/relationships/hdphoto" Target="../media/hdphoto7.wdp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Ã©sultats de recherche d'images pour Â«Â clownÂ Â»"/>
          <p:cNvSpPr>
            <a:spLocks noChangeAspect="1" noChangeArrowheads="1"/>
          </p:cNvSpPr>
          <p:nvPr/>
        </p:nvSpPr>
        <p:spPr bwMode="auto">
          <a:xfrm>
            <a:off x="155575" y="-144463"/>
            <a:ext cx="5798658" cy="57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sp>
        <p:nvSpPr>
          <p:cNvPr id="5" name="AutoShape 4" descr="RÃ©sultats de recherche d'images pour Â«Â clownÂ Â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sp>
        <p:nvSpPr>
          <p:cNvPr id="6" name="AutoShape 6" descr="RÃ©sultats de recherche d'images pour Â«Â clownÂ Â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35163" y="0"/>
            <a:ext cx="128451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The</a:t>
            </a:r>
            <a:r>
              <a:rPr lang="fr-CA" sz="8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fr-CA" sz="80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mysterious </a:t>
            </a:r>
            <a:r>
              <a:rPr lang="fr-CA" sz="8000" b="1" dirty="0" smtClean="0">
                <a:solidFill>
                  <a:srgbClr val="C00000"/>
                </a:solidFill>
                <a:latin typeface="Algerian" panose="04020705040A02060702" pitchFamily="82" charset="0"/>
              </a:rPr>
              <a:t>haunted house</a:t>
            </a:r>
            <a:endParaRPr lang="fr-CA" sz="80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992932" y="2554545"/>
            <a:ext cx="4199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by: Zach and Eva</a:t>
            </a:r>
            <a:endParaRPr lang="fr-CA" sz="44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7049" y="-177097"/>
            <a:ext cx="13571024" cy="74596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54" b="96098" l="3607" r="89508">
                        <a14:backgroundMark x1="44262" y1="69268" x2="44262" y2="71707"/>
                        <a14:backgroundMark x1="26885" y1="20976" x2="26885" y2="20976"/>
                        <a14:backgroundMark x1="28197" y1="15610" x2="28197" y2="15610"/>
                        <a14:backgroundMark x1="33770" y1="16585" x2="33770" y2="16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26905" y="2320368"/>
            <a:ext cx="3244487" cy="19548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1640" y="0"/>
            <a:ext cx="4319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latin typeface="Tempus Sans ITC" panose="04020404030D07020202" pitchFamily="82" charset="0"/>
                <a:ea typeface="BatangChe" panose="02030609000101010101" pitchFamily="49" charset="-127"/>
              </a:rPr>
              <a:t>Carlota </a:t>
            </a:r>
            <a:r>
              <a:rPr lang="en-US" sz="2400" u="sng" dirty="0"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notices</a:t>
            </a:r>
            <a:r>
              <a:rPr lang="en-US" sz="2400" dirty="0">
                <a:latin typeface="Tempus Sans ITC" panose="04020404030D07020202" pitchFamily="82" charset="0"/>
                <a:ea typeface="BatangChe" panose="02030609000101010101" pitchFamily="49" charset="-127"/>
              </a:rPr>
              <a:t> a door at the back of the basement.</a:t>
            </a:r>
            <a:endParaRPr lang="fr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095" y="4352793"/>
            <a:ext cx="1986601" cy="29257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4626" y="4867896"/>
            <a:ext cx="2396844" cy="2389088"/>
          </a:xfrm>
          <a:prstGeom prst="rect">
            <a:avLst/>
          </a:prstGeom>
        </p:spPr>
      </p:pic>
      <p:sp>
        <p:nvSpPr>
          <p:cNvPr id="8" name="Bulle ronde 7"/>
          <p:cNvSpPr/>
          <p:nvPr/>
        </p:nvSpPr>
        <p:spPr>
          <a:xfrm>
            <a:off x="4146859" y="1733750"/>
            <a:ext cx="2085129" cy="1564061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/>
          <p:cNvSpPr/>
          <p:nvPr/>
        </p:nvSpPr>
        <p:spPr>
          <a:xfrm>
            <a:off x="4251757" y="1883777"/>
            <a:ext cx="1913206" cy="1129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dirty="0" smtClean="0">
                <a:latin typeface="Tempus Sans ITC" panose="04020404030D07020202" pitchFamily="82" charset="0"/>
                <a:ea typeface="BatangChe" panose="02030609000101010101" pitchFamily="49" charset="-127"/>
              </a:rPr>
              <a:t>Look </a:t>
            </a:r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</a:rPr>
              <a:t>Jeff, there is a door over there.</a:t>
            </a:r>
            <a:endParaRPr lang="fr-C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889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999" y="3118090"/>
            <a:ext cx="2050297" cy="20502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14" b="100000" l="0" r="100000">
                        <a14:foregroundMark x1="15286" y1="66714" x2="15286" y2="66714"/>
                        <a14:foregroundMark x1="32571" y1="72714" x2="32571" y2="72714"/>
                        <a14:foregroundMark x1="56571" y1="62857" x2="56571" y2="62857"/>
                        <a14:foregroundMark x1="31286" y1="57429" x2="31286" y2="57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2202" y="3213936"/>
            <a:ext cx="1212163" cy="1212163"/>
          </a:xfrm>
          <a:prstGeom prst="rect">
            <a:avLst/>
          </a:prstGeom>
        </p:spPr>
      </p:pic>
      <p:pic>
        <p:nvPicPr>
          <p:cNvPr id="11" name="bubbl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69565" y="986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1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7.77778E-6 L 5.20833E-6 7.77778E-6 C -0.00143 -0.0037 -0.00559 -0.01272 -0.00663 -0.01851 C -0.00715 -0.02175 -0.00715 -0.02522 -0.00755 -0.02847 C -0.00781 -0.03078 -0.0082 -0.03286 -0.00846 -0.03518 C -0.01028 -0.05393 -0.00833 -0.04259 -0.01028 -0.05347 C -0.01002 -0.07407 -0.01028 -0.09467 -0.00937 -0.11504 C -0.00937 -0.11712 -0.00807 -0.11828 -0.00755 -0.12013 C -0.00702 -0.12175 -0.00715 -0.1236 -0.00663 -0.12499 C -0.00585 -0.12661 -0.00468 -0.12731 -0.00377 -0.12847 C -0.00286 -0.13124 -0.00221 -0.13448 -0.0009 -0.1368 C -0.00025 -0.13796 0.00105 -0.13726 0.00183 -0.13842 C 0.00274 -0.13958 0.003 -0.14189 0.00378 -0.14328 C 0.00456 -0.14513 0.00574 -0.14652 0.00652 -0.14837 C 0.0073 -0.14999 0.00769 -0.15185 0.00847 -0.15347 C 0.01055 -0.1574 0.0129 -0.1611 0.01498 -0.16504 L 0.01785 -0.17013 C 0.02019 -0.18263 0.0168 -0.16759 0.02162 -0.17847 C 0.02227 -0.17985 0.02201 -0.18194 0.02253 -0.18333 C 0.02331 -0.18541 0.02449 -0.18657 0.0254 -0.18842 C 0.03191 -0.20231 0.02188 -0.18379 0.03009 -0.19837 C 0.03035 -0.19999 0.03074 -0.20161 0.031 -0.20347 C 0.03165 -0.20786 0.03295 -0.21666 0.03295 -0.21666 C 0.03256 -0.22384 0.03256 -0.23124 0.03191 -0.23842 C 0.03165 -0.24189 0.03009 -0.24837 0.03009 -0.24837 C 0.02904 -0.27754 0.03295 -0.2699 0.02813 -0.27823 L 0.02722 -0.27337 " pathEditMode="relative" ptsTypes="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4219" y1="3130" x2="97321" y2="22609"/>
                        <a14:foregroundMark x1="2902" y1="78435" x2="19420" y2="95826"/>
                        <a14:foregroundMark x1="30246" y1="93913" x2="5469" y2="95304"/>
                        <a14:foregroundMark x1="94196" y1="14435" x2="95089" y2="21565"/>
                        <a14:foregroundMark x1="26674" y1="14435" x2="27455" y2="1913"/>
                        <a14:foregroundMark x1="31250" y1="11826" x2="31250" y2="3478"/>
                        <a14:foregroundMark x1="31920" y1="13565" x2="32031" y2="522"/>
                        <a14:foregroundMark x1="37500" y1="18261" x2="37054" y2="0"/>
                        <a14:backgroundMark x1="32813" y1="1217" x2="32589" y2="15478"/>
                        <a14:backgroundMark x1="32589" y1="15652" x2="35045" y2="17739"/>
                        <a14:backgroundMark x1="36161" y1="13043" x2="36272" y2="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1418" y="6288259"/>
            <a:ext cx="11949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The siblings </a:t>
            </a:r>
            <a:r>
              <a:rPr lang="en-US" sz="3200" u="sng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run</a:t>
            </a:r>
            <a:r>
              <a:rPr lang="en-US" sz="32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to the door, the </a:t>
            </a:r>
            <a:r>
              <a:rPr lang="en-US" sz="3200" u="dash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little</a:t>
            </a:r>
            <a:r>
              <a:rPr lang="en-US" sz="32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fairy</a:t>
            </a:r>
            <a:r>
              <a:rPr lang="en-US" sz="32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3200" u="sng" dirty="0">
                <a:solidFill>
                  <a:schemeClr val="accent1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opens</a:t>
            </a:r>
            <a:r>
              <a:rPr lang="en-US" sz="32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it and they </a:t>
            </a:r>
            <a:r>
              <a:rPr lang="en-US" sz="3200" u="sng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escape</a:t>
            </a:r>
            <a:r>
              <a:rPr lang="en-US" sz="32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. </a:t>
            </a:r>
            <a:endParaRPr lang="fr-CA" sz="3200" dirty="0">
              <a:solidFill>
                <a:schemeClr val="accent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006" y="1"/>
            <a:ext cx="882543" cy="12997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31" y="204412"/>
            <a:ext cx="1098891" cy="1095335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>
            <a:off x="1833975" y="-78887"/>
            <a:ext cx="3098334" cy="2005592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Wow! What a </a:t>
            </a:r>
            <a:r>
              <a:rPr lang="en-US" u="dash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terrifying</a:t>
            </a:r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adventure!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432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6 0.09606 L -0.01536 0.09606 C -0.01888 0.10069 -0.02252 0.10509 -0.02578 0.11041 C -0.0319 0.12013 -0.02409 0.11412 -0.03164 0.11851 C -0.03763 0.13449 -0.02995 0.11689 -0.03737 0.12662 C -0.05234 0.14676 -0.03737 0.12893 -0.04544 0.14305 C -0.04674 0.1456 -0.04857 0.14699 -0.05 0.1493 C -0.05898 0.16319 -0.05065 0.15277 -0.05807 0.16157 C -0.06002 0.16643 -0.06328 0.17638 -0.06614 0.17801 L -0.06966 0.18009 C -0.07083 0.18217 -0.07187 0.18449 -0.07318 0.18611 C -0.07604 0.19051 -0.07969 0.19375 -0.08242 0.19861 C -0.08698 0.20694 -0.08437 0.20347 -0.09049 0.20879 C -0.09153 0.21088 -0.09258 0.21319 -0.09388 0.21504 C -0.09609 0.21805 -0.09883 0.21967 -0.10078 0.22314 C -0.10156 0.22453 -0.10234 0.22592 -0.10312 0.22731 C -0.10937 0.23611 -0.1039 0.22592 -0.1112 0.2375 C -0.11328 0.24074 -0.11484 0.2449 -0.11693 0.24768 C -0.11901 0.25046 -0.12265 0.25555 -0.125 0.2581 C -0.12656 0.25949 -0.12812 0.26064 -0.12969 0.26203 C -0.13047 0.26342 -0.13112 0.26504 -0.13203 0.2662 C -0.13424 0.26921 -0.13698 0.27083 -0.13893 0.27453 C -0.14453 0.28426 -0.13737 0.27222 -0.14466 0.28263 C -0.15039 0.29074 -0.14323 0.28217 -0.14935 0.29282 C -0.15234 0.29838 -0.15273 0.2949 -0.15508 0.30115 C -0.15599 0.3037 -0.15638 0.30671 -0.15742 0.30926 C -0.15885 0.31319 -0.16107 0.31481 -0.16315 0.31759 C -0.16354 0.31805 -0.16393 0.31898 -0.16432 0.31967 L -0.16653 0.31967 " pathEditMode="relative" ptsTypes="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03704E-6 L 4.16667E-7 7.03704E-6 C -0.00156 0.01158 -0.00338 0.02315 -0.00469 0.03473 C -0.00508 0.0382 -0.00534 0.04167 -0.00586 0.04491 C -0.0069 0.05325 -0.0082 0.06135 -0.00924 0.06968 L -0.01042 0.07778 C -0.0112 0.08357 -0.01133 0.08797 -0.01393 0.09213 C -0.02122 0.10417 -0.025 0.10788 -0.03242 0.11667 C -0.03776 0.12315 -0.03463 0.11968 -0.04154 0.12709 C -0.04232 0.12917 -0.04297 0.13126 -0.04388 0.13311 C -0.05182 0.14862 -0.05026 0.1463 -0.05664 0.15371 C -0.05742 0.15649 -0.05781 0.1595 -0.05885 0.16181 C -0.06055 0.16528 -0.06289 0.16713 -0.06471 0.17014 C -0.06667 0.17338 -0.06849 0.17686 -0.07044 0.18033 C -0.07695 0.19213 -0.07331 0.18635 -0.08203 0.19676 L -0.08542 0.20093 C -0.08659 0.20232 -0.08789 0.20325 -0.08893 0.20487 C -0.09388 0.21389 -0.08815 0.20417 -0.09466 0.2132 C -0.097 0.21644 -0.09909 0.22061 -0.10156 0.22338 C -0.10443 0.22663 -0.10768 0.22894 -0.11081 0.23172 C -0.11237 0.23311 -0.11406 0.23403 -0.11549 0.23565 C -0.12448 0.24723 -0.12031 0.24422 -0.12695 0.24792 C -0.12891 0.25139 -0.13151 0.25394 -0.13268 0.25834 C -0.13463 0.26482 -0.13437 0.26644 -0.13737 0.27061 C -0.14114 0.27593 -0.14075 0.272 -0.14075 0.27686 L -0.14075 0.27686 " pathEditMode="relative" ptsTypes="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s de recherche d'images pour Â«Â street for halloweenÂ Â»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43" y="0"/>
            <a:ext cx="12304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ulle ronde 1"/>
          <p:cNvSpPr/>
          <p:nvPr/>
        </p:nvSpPr>
        <p:spPr>
          <a:xfrm>
            <a:off x="4684540" y="436099"/>
            <a:ext cx="3038622" cy="2433710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Rectangle 2"/>
          <p:cNvSpPr/>
          <p:nvPr/>
        </p:nvSpPr>
        <p:spPr>
          <a:xfrm>
            <a:off x="5176909" y="837346"/>
            <a:ext cx="23071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Look 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Carlota, there is the </a:t>
            </a:r>
            <a:r>
              <a:rPr lang="en-US" sz="2000" b="1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vampire, Frankenstein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, the </a:t>
            </a:r>
            <a:r>
              <a:rPr lang="en-US" sz="2000" u="dash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evil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devil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and the </a:t>
            </a:r>
            <a:r>
              <a:rPr lang="en-US" sz="2000" u="dash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white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skeleton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. </a:t>
            </a:r>
            <a:endParaRPr lang="fr-CA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2080" y="3615398"/>
            <a:ext cx="2984823" cy="29751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9454" y="3305908"/>
            <a:ext cx="1676545" cy="2469094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 flipH="1">
            <a:off x="179703" y="295422"/>
            <a:ext cx="3928060" cy="302455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Rectangle 6"/>
          <p:cNvSpPr/>
          <p:nvPr/>
        </p:nvSpPr>
        <p:spPr>
          <a:xfrm>
            <a:off x="1089897" y="677282"/>
            <a:ext cx="24551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Oh 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look and over there, there </a:t>
            </a:r>
            <a:r>
              <a:rPr lang="en-US" sz="2000" u="sng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is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the </a:t>
            </a:r>
            <a:r>
              <a:rPr lang="en-US" sz="2000" u="dash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scary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ghost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, the </a:t>
            </a:r>
            <a:r>
              <a:rPr lang="en-US" sz="2000" u="dash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disgusting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zombie,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the </a:t>
            </a:r>
            <a:r>
              <a:rPr lang="en-US" sz="2000" u="dash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creepy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mummy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and the </a:t>
            </a:r>
            <a:r>
              <a:rPr lang="en-US" sz="2000" u="dash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wonderful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jack o lantern</a:t>
            </a:r>
            <a:r>
              <a:rPr lang="en-US" sz="20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! </a:t>
            </a:r>
            <a:endParaRPr lang="fr-CA" sz="2000" dirty="0"/>
          </a:p>
        </p:txBody>
      </p:sp>
      <p:pic>
        <p:nvPicPr>
          <p:cNvPr id="2054" name="Picture 6" descr="RÃ©sultats de recherche d'images pour Â«Â vampire cartoonÂ Â»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00" y="4476339"/>
            <a:ext cx="1272449" cy="211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Ã©sultats de recherche d'images pour Â«Â frankenstein cartoon imagesÂ Â»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backgroundMark x1="2536" y1="97475" x2="36111" y2="96801"/>
                        <a14:backgroundMark x1="72343" y1="96801" x2="96135" y2="95455"/>
                        <a14:backgroundMark x1="50966" y1="95455" x2="54227" y2="9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90" y="4540455"/>
            <a:ext cx="3024318" cy="216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associÃ©e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6457" y1="26991" x2="30493" y2="29204"/>
                        <a14:foregroundMark x1="39910" y1="24336" x2="39910" y2="24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24" y="3946222"/>
            <a:ext cx="1566159" cy="158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RÃ©sultats de recherche d'images pour Â«Â skull trooperÂ Â»"/>
          <p:cNvSpPr>
            <a:spLocks noChangeAspect="1" noChangeArrowheads="1"/>
          </p:cNvSpPr>
          <p:nvPr/>
        </p:nvSpPr>
        <p:spPr bwMode="auto">
          <a:xfrm>
            <a:off x="155574" y="-144463"/>
            <a:ext cx="2282745" cy="22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48676" y1="19409" x2="50441" y2="52039"/>
                        <a14:foregroundMark x1="45147" y1="52602" x2="41618" y2="83966"/>
                        <a14:foregroundMark x1="55000" y1="52602" x2="62647" y2="87904"/>
                        <a14:foregroundMark x1="57353" y1="31224" x2="62647" y2="40788"/>
                        <a14:foregroundMark x1="63824" y1="43038" x2="59118" y2="52039"/>
                        <a14:foregroundMark x1="40441" y1="32911" x2="38676" y2="45851"/>
                        <a14:backgroundMark x1="43971" y1="26160" x2="21618" y2="17722"/>
                        <a14:backgroundMark x1="29265" y1="32349" x2="21618" y2="87342"/>
                        <a14:backgroundMark x1="48676" y1="91280" x2="50441" y2="68917"/>
                        <a14:backgroundMark x1="48088" y1="59916" x2="49265" y2="67792"/>
                        <a14:backgroundMark x1="59118" y1="43601" x2="59118" y2="436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8288" y="4469519"/>
            <a:ext cx="2334930" cy="2441376"/>
          </a:xfrm>
          <a:prstGeom prst="rect">
            <a:avLst/>
          </a:prstGeom>
        </p:spPr>
      </p:pic>
      <p:pic>
        <p:nvPicPr>
          <p:cNvPr id="2064" name="Picture 16" descr="RÃ©sultats de recherche d'images pour Â«Â ghostÂ Â»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82789" y1="50602" x2="80025" y2="84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18" y="2924051"/>
            <a:ext cx="2609176" cy="163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5579" y="4595077"/>
            <a:ext cx="2621903" cy="21799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2" b="99858" l="0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750" y="3056585"/>
            <a:ext cx="2382853" cy="1633558"/>
          </a:xfrm>
          <a:prstGeom prst="rect">
            <a:avLst/>
          </a:prstGeom>
        </p:spPr>
      </p:pic>
      <p:pic>
        <p:nvPicPr>
          <p:cNvPr id="16" name="Dr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283942" y="5388212"/>
            <a:ext cx="609600" cy="609600"/>
          </a:xfrm>
          <a:prstGeom prst="rect">
            <a:avLst/>
          </a:prstGeom>
        </p:spPr>
      </p:pic>
      <p:pic>
        <p:nvPicPr>
          <p:cNvPr id="17" name="GHOST8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464620" y="2386804"/>
            <a:ext cx="609600" cy="609600"/>
          </a:xfrm>
          <a:prstGeom prst="rect">
            <a:avLst/>
          </a:prstGeom>
        </p:spPr>
      </p:pic>
      <p:pic>
        <p:nvPicPr>
          <p:cNvPr id="19" name="laughhowl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735597" y="2798115"/>
            <a:ext cx="609600" cy="609600"/>
          </a:xfrm>
          <a:prstGeom prst="rect">
            <a:avLst/>
          </a:prstGeom>
        </p:spPr>
      </p:pic>
      <p:pic>
        <p:nvPicPr>
          <p:cNvPr id="20" name="wickedmalelaugh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418362" y="3843603"/>
            <a:ext cx="609600" cy="609600"/>
          </a:xfrm>
          <a:prstGeom prst="rect">
            <a:avLst/>
          </a:prstGeom>
        </p:spPr>
      </p:pic>
      <p:pic>
        <p:nvPicPr>
          <p:cNvPr id="21" name="voorheez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869720" y="3985477"/>
            <a:ext cx="609600" cy="609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21806" y1="91042" x2="19722" y2="97500"/>
                        <a14:foregroundMark x1="27778" y1="91458" x2="27778" y2="93542"/>
                        <a14:foregroundMark x1="27917" y1="95833" x2="27917" y2="95833"/>
                        <a14:foregroundMark x1="80556" y1="90000" x2="85972" y2="95417"/>
                        <a14:foregroundMark x1="74722" y1="92083" x2="74722" y2="92083"/>
                        <a14:foregroundMark x1="74167" y1="94375" x2="74167" y2="94375"/>
                        <a14:backgroundMark x1="39028" y1="89583" x2="41250" y2="95208"/>
                        <a14:backgroundMark x1="25417" y1="93750" x2="25417" y2="92500"/>
                        <a14:backgroundMark x1="83611" y1="10417" x2="95972" y2="83958"/>
                        <a14:backgroundMark x1="67500" y1="76250" x2="72222" y2="93333"/>
                        <a14:backgroundMark x1="88472" y1="76250" x2="94583" y2="96458"/>
                        <a14:backgroundMark x1="75000" y1="17292" x2="87222" y2="66667"/>
                        <a14:backgroundMark x1="73194" y1="41250" x2="80139" y2="48333"/>
                        <a14:backgroundMark x1="68056" y1="70000" x2="70972" y2="99583"/>
                        <a14:backgroundMark x1="76111" y1="76667" x2="71944" y2="84375"/>
                        <a14:backgroundMark x1="72500" y1="69583" x2="72500" y2="69583"/>
                        <a14:backgroundMark x1="75694" y1="71042" x2="70972" y2="64375"/>
                        <a14:backgroundMark x1="74306" y1="96458" x2="77917" y2="92708"/>
                        <a14:backgroundMark x1="21944" y1="55208" x2="42083" y2="3125"/>
                        <a14:backgroundMark x1="36528" y1="85833" x2="38056" y2="97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3120" y="4227324"/>
            <a:ext cx="3607105" cy="24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6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1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63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6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355" y="-647115"/>
            <a:ext cx="12590585" cy="79060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617" y="4388906"/>
            <a:ext cx="1676545" cy="24690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238" y="4736140"/>
            <a:ext cx="2508861" cy="2503731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10209904" y="2243583"/>
            <a:ext cx="2249382" cy="174439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Let’s </a:t>
            </a:r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go home, I </a:t>
            </a:r>
            <a:r>
              <a:rPr lang="en-US" u="sng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am</a:t>
            </a:r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very tired! </a:t>
            </a:r>
            <a:endParaRPr lang="fr-CA" dirty="0"/>
          </a:p>
        </p:txBody>
      </p:sp>
      <p:sp>
        <p:nvSpPr>
          <p:cNvPr id="6" name="Rectangle 5"/>
          <p:cNvSpPr/>
          <p:nvPr/>
        </p:nvSpPr>
        <p:spPr>
          <a:xfrm>
            <a:off x="225083" y="1786597"/>
            <a:ext cx="7934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3600" dirty="0"/>
          </a:p>
        </p:txBody>
      </p:sp>
      <p:sp>
        <p:nvSpPr>
          <p:cNvPr id="7" name="Rectangle 6"/>
          <p:cNvSpPr/>
          <p:nvPr/>
        </p:nvSpPr>
        <p:spPr>
          <a:xfrm>
            <a:off x="-98872" y="0"/>
            <a:ext cx="8243669" cy="17865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When they </a:t>
            </a:r>
            <a:r>
              <a:rPr lang="en-US" sz="2800" u="sng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go</a:t>
            </a:r>
            <a:r>
              <a:rPr lang="en-US" sz="28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back home, their parents </a:t>
            </a:r>
            <a:r>
              <a:rPr lang="en-US" sz="2800" u="sng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ask</a:t>
            </a:r>
            <a:r>
              <a:rPr lang="en-US" sz="28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them if their night was cool. The brother </a:t>
            </a:r>
            <a:r>
              <a:rPr lang="en-US" sz="2800" u="sng" dirty="0">
                <a:solidFill>
                  <a:schemeClr val="tx1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explains</a:t>
            </a:r>
            <a:r>
              <a:rPr lang="en-US" sz="28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their terrifying adventure.</a:t>
            </a:r>
            <a:r>
              <a:rPr lang="en-US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8906" y1="47222" x2="76328" y2="46667"/>
                        <a14:foregroundMark x1="77266" y1="72639" x2="78047" y2="61944"/>
                        <a14:backgroundMark x1="59062" y1="22083" x2="86563" y2="40000"/>
                        <a14:backgroundMark x1="38359" y1="40556" x2="45391" y2="35278"/>
                        <a14:backgroundMark x1="45156" y1="29861" x2="53125" y2="27500"/>
                        <a14:backgroundMark x1="63984" y1="31806" x2="81641" y2="48056"/>
                        <a14:backgroundMark x1="76094" y1="51111" x2="76484" y2="51111"/>
                        <a14:backgroundMark x1="68125" y1="45000" x2="64531" y2="41944"/>
                        <a14:backgroundMark x1="48047" y1="40556" x2="55625" y2="41250"/>
                        <a14:backgroundMark x1="86016" y1="40972" x2="83906" y2="52083"/>
                        <a14:backgroundMark x1="78750" y1="51111" x2="78750" y2="51111"/>
                        <a14:backgroundMark x1="74453" y1="50417" x2="74453" y2="50417"/>
                        <a14:backgroundMark x1="79531" y1="55000" x2="86719" y2="55000"/>
                        <a14:backgroundMark x1="77813" y1="49444" x2="77813" y2="49444"/>
                        <a14:backgroundMark x1="78984" y1="54861" x2="85000" y2="5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8092" y="3356531"/>
            <a:ext cx="7301345" cy="410700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742" y1="51009" x2="14677" y2="73199"/>
                        <a14:foregroundMark x1="13871" y1="85303" x2="20968" y2="83862"/>
                        <a14:foregroundMark x1="49677" y1="78386" x2="52581" y2="87896"/>
                        <a14:foregroundMark x1="63226" y1="79251" x2="83065" y2="71758"/>
                        <a14:foregroundMark x1="12742" y1="49568" x2="12742" y2="49568"/>
                        <a14:foregroundMark x1="9355" y1="74352" x2="9355" y2="74352"/>
                        <a14:backgroundMark x1="5161" y1="84438" x2="5161" y2="84438"/>
                        <a14:backgroundMark x1="7097" y1="87320" x2="12419" y2="91354"/>
                        <a14:backgroundMark x1="25161" y1="89914" x2="46613" y2="87896"/>
                        <a14:backgroundMark x1="71452" y1="81844" x2="78548" y2="81268"/>
                        <a14:backgroundMark x1="97419" y1="40922" x2="97419" y2="40922"/>
                        <a14:backgroundMark x1="94355" y1="36888" x2="98065" y2="47550"/>
                        <a14:backgroundMark x1="66613" y1="81268" x2="68387" y2="80403"/>
                        <a14:backgroundMark x1="64355" y1="83285" x2="64355" y2="832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742" y="4220308"/>
            <a:ext cx="3683022" cy="20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7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11888 -0.15186 L -0.11888 -0.15186 L -0.11888 -0.15186 L -0.11667 -0.15186 " pathEditMode="relative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63 0.03865 L -0.08763 0.03865 C -0.09036 0.03379 -0.09335 0.02963 -0.0957 0.0243 C -0.09687 0.02176 -0.09713 0.0125 -0.09791 0.01018 C -0.10234 -0.00162 -0.10247 0.00278 -0.10703 -0.00394 C -0.1082 -0.00579 -0.10924 -0.0081 -0.11041 -0.00996 C -0.11145 -0.01158 -0.11276 -0.0125 -0.1138 -0.01412 C -0.1151 -0.01597 -0.11601 -0.01829 -0.11731 -0.02014 C -0.11979 -0.02385 -0.12434 -0.02801 -0.12747 -0.02824 L -0.16393 -0.0301 C -0.16536 -0.03079 -0.16692 -0.03172 -0.16835 -0.03218 C -0.17447 -0.0338 -0.18658 -0.03635 -0.18658 -0.03635 C -0.18815 -0.03704 -0.18958 -0.03773 -0.19114 -0.0382 C -0.20924 -0.04514 -0.19674 -0.03982 -0.20703 -0.04445 C -0.2082 -0.0456 -0.20963 -0.04653 -0.21054 -0.04838 C -0.21223 -0.05209 -0.21497 -0.06042 -0.21497 -0.06042 L -0.21497 -0.06042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Ã©sultats de recherche d'images pour Â«Â That's the end funnyÂ Â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pic>
        <p:nvPicPr>
          <p:cNvPr id="1028" name="Picture 4" descr="RÃ©sultats de recherche d'images pour Â«Â fond d'Ã©cran itÂ 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8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429405" y="5387715"/>
            <a:ext cx="114667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THAT’S THE END! </a:t>
            </a:r>
            <a:endParaRPr lang="fr-CA" sz="10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3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73" y="-114002"/>
            <a:ext cx="12394672" cy="69720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098" y1="37375" x2="48529" y2="85548"/>
                        <a14:foregroundMark x1="38971" y1="64618" x2="61520" y2="49169"/>
                        <a14:foregroundMark x1="34804" y1="38372" x2="45098" y2="65781"/>
                        <a14:foregroundMark x1="20588" y1="49668" x2="20588" y2="55316"/>
                        <a14:foregroundMark x1="60539" y1="77575" x2="66667" y2="81395"/>
                        <a14:foregroundMark x1="65686" y1="47674" x2="68873" y2="43355"/>
                        <a14:foregroundMark x1="34314" y1="93688" x2="36765" y2="94352"/>
                        <a14:foregroundMark x1="60294" y1="94684" x2="54657" y2="94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7916" y="2394084"/>
            <a:ext cx="1824324" cy="269177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3919" y="3219284"/>
            <a:ext cx="2786196" cy="2786196"/>
          </a:xfrm>
          <a:prstGeom prst="rect">
            <a:avLst/>
          </a:prstGeom>
        </p:spPr>
      </p:pic>
      <p:sp>
        <p:nvSpPr>
          <p:cNvPr id="3" name="Bulle ronde 2"/>
          <p:cNvSpPr/>
          <p:nvPr/>
        </p:nvSpPr>
        <p:spPr>
          <a:xfrm>
            <a:off x="9858703" y="746234"/>
            <a:ext cx="2535969" cy="170267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1004331" y="1555531"/>
            <a:ext cx="1114097" cy="49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9" name="ZoneTexte 8"/>
          <p:cNvSpPr txBox="1"/>
          <p:nvPr/>
        </p:nvSpPr>
        <p:spPr>
          <a:xfrm>
            <a:off x="10207273" y="863033"/>
            <a:ext cx="2231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dirty="0"/>
              <a:t>I am very excited to go get candy! </a:t>
            </a:r>
            <a:endParaRPr lang="fr-CA" sz="2800" dirty="0"/>
          </a:p>
        </p:txBody>
      </p:sp>
      <p:sp>
        <p:nvSpPr>
          <p:cNvPr id="11" name="Rectangle 10"/>
          <p:cNvSpPr/>
          <p:nvPr/>
        </p:nvSpPr>
        <p:spPr>
          <a:xfrm>
            <a:off x="43770" y="0"/>
            <a:ext cx="7460149" cy="2479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It is 11 o’clock, in the house, Jeff </a:t>
            </a:r>
            <a:r>
              <a:rPr lang="en-US" sz="2400" u="heavy" dirty="0">
                <a:solidFill>
                  <a:schemeClr val="tx1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prepares</a:t>
            </a:r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his costume and Carlota </a:t>
            </a:r>
            <a:r>
              <a:rPr lang="en-US" sz="2400" u="sng" dirty="0">
                <a:solidFill>
                  <a:schemeClr val="tx1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puts</a:t>
            </a:r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on her </a:t>
            </a:r>
            <a:r>
              <a:rPr lang="en-US" sz="2400" b="1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costume</a:t>
            </a:r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for </a:t>
            </a:r>
            <a:r>
              <a:rPr lang="en-US" sz="2400" b="1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Halloween.</a:t>
            </a:r>
            <a:endParaRPr lang="fr-CA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Jeff </a:t>
            </a:r>
            <a:r>
              <a:rPr lang="en-US" sz="2400" u="sng" dirty="0">
                <a:solidFill>
                  <a:schemeClr val="tx1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is</a:t>
            </a:r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a </a:t>
            </a:r>
            <a:r>
              <a:rPr lang="en-US" sz="2400" b="1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clown</a:t>
            </a:r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and Carlota </a:t>
            </a:r>
            <a:r>
              <a:rPr lang="en-US" sz="2400" dirty="0" smtClean="0">
                <a:solidFill>
                  <a:schemeClr val="tx1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is</a:t>
            </a:r>
            <a:r>
              <a:rPr lang="en-US" sz="2400" dirty="0" smtClean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a </a:t>
            </a:r>
            <a:r>
              <a:rPr lang="en-US" sz="2400" u="dash" dirty="0" smtClean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little</a:t>
            </a:r>
            <a:r>
              <a:rPr lang="en-US" sz="2400" dirty="0" smtClean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Fairy</a:t>
            </a:r>
            <a:r>
              <a:rPr lang="en-US" sz="2400" dirty="0" smtClean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Jeff </a:t>
            </a:r>
            <a:r>
              <a:rPr lang="en-US" sz="2400" u="sng" dirty="0">
                <a:solidFill>
                  <a:schemeClr val="tx1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scares</a:t>
            </a:r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Carlota with his </a:t>
            </a:r>
            <a:r>
              <a:rPr lang="en-US" sz="2400" b="1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costume.</a:t>
            </a:r>
            <a:endParaRPr lang="fr-CA" sz="2400" dirty="0">
              <a:solidFill>
                <a:schemeClr val="tx1"/>
              </a:solidFill>
            </a:endParaRPr>
          </a:p>
        </p:txBody>
      </p:sp>
      <p:sp>
        <p:nvSpPr>
          <p:cNvPr id="14" name="Bulle ronde 13"/>
          <p:cNvSpPr/>
          <p:nvPr/>
        </p:nvSpPr>
        <p:spPr>
          <a:xfrm flipH="1">
            <a:off x="8068541" y="1555531"/>
            <a:ext cx="1678231" cy="1423362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Me too!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12806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4219" y1="3130" x2="97321" y2="22609"/>
                        <a14:foregroundMark x1="2902" y1="78435" x2="19420" y2="95826"/>
                        <a14:foregroundMark x1="30246" y1="93913" x2="5469" y2="95304"/>
                        <a14:foregroundMark x1="94196" y1="14435" x2="95089" y2="21565"/>
                        <a14:foregroundMark x1="26674" y1="14435" x2="27455" y2="1913"/>
                        <a14:foregroundMark x1="31250" y1="11826" x2="31250" y2="3478"/>
                        <a14:foregroundMark x1="31920" y1="13565" x2="32031" y2="522"/>
                        <a14:foregroundMark x1="37500" y1="18261" x2="37054" y2="0"/>
                        <a14:backgroundMark x1="32813" y1="1217" x2="32589" y2="15478"/>
                        <a14:backgroundMark x1="32589" y1="15652" x2="35045" y2="17739"/>
                        <a14:backgroundMark x1="36161" y1="13043" x2="36272" y2="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5400000">
            <a:off x="3534832" y="283636"/>
            <a:ext cx="1202270" cy="634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030" name="Picture 6" descr="RÃ©sultats de recherche d'images pour Â«Â open doorÂ Â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400" y1="1185" x2="20400" y2="99704"/>
                        <a14:foregroundMark x1="22900" y1="67259" x2="23800" y2="67259"/>
                        <a14:foregroundMark x1="35800" y1="22222" x2="36000" y2="22815"/>
                        <a14:foregroundMark x1="29200" y1="13926" x2="29200" y2="13926"/>
                        <a14:backgroundMark x1="44400" y1="88593" x2="63300" y2="13926"/>
                        <a14:backgroundMark x1="44600" y1="16444" x2="62000" y2="83407"/>
                        <a14:backgroundMark x1="68000" y1="52296" x2="68200" y2="4741"/>
                        <a14:backgroundMark x1="60500" y1="31704" x2="62000" y2="47259"/>
                        <a14:backgroundMark x1="45700" y1="70519" x2="57200" y2="85778"/>
                        <a14:backgroundMark x1="46100" y1="14519" x2="59000" y2="15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67" y="0"/>
            <a:ext cx="1855787" cy="125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5098" y1="37375" x2="48529" y2="85548"/>
                        <a14:foregroundMark x1="38971" y1="64618" x2="61520" y2="49169"/>
                        <a14:foregroundMark x1="34804" y1="38372" x2="45098" y2="65781"/>
                        <a14:foregroundMark x1="20588" y1="49668" x2="20588" y2="55316"/>
                        <a14:foregroundMark x1="60539" y1="77575" x2="66667" y2="81395"/>
                        <a14:foregroundMark x1="65686" y1="47674" x2="68873" y2="43355"/>
                        <a14:foregroundMark x1="34314" y1="93688" x2="36765" y2="94352"/>
                        <a14:foregroundMark x1="60294" y1="94684" x2="54657" y2="94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4490" y="1975504"/>
            <a:ext cx="1256856" cy="18544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9024" y="2363925"/>
            <a:ext cx="2091870" cy="20918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6097" y="256122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900" dirty="0" smtClean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It </a:t>
            </a:r>
            <a:r>
              <a:rPr lang="en-US" sz="2900" u="sng" dirty="0" smtClean="0">
                <a:solidFill>
                  <a:srgbClr val="00B0F0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is</a:t>
            </a:r>
            <a:r>
              <a:rPr lang="en-US" sz="2900" dirty="0" smtClean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</a:t>
            </a:r>
            <a:r>
              <a:rPr lang="en-US" sz="2900" b="1" dirty="0" smtClean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midnight</a:t>
            </a:r>
            <a:r>
              <a:rPr lang="en-US" sz="2900" dirty="0" smtClean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, the siblings </a:t>
            </a:r>
            <a:r>
              <a:rPr lang="en-US" sz="2900" u="sng" dirty="0" smtClean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are</a:t>
            </a:r>
            <a:r>
              <a:rPr lang="en-US" sz="2900" dirty="0" smtClean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walking on </a:t>
            </a:r>
            <a:r>
              <a:rPr lang="en-US" sz="29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the street to go </a:t>
            </a:r>
            <a:r>
              <a:rPr lang="en-US" sz="2900" b="1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Trick </a:t>
            </a:r>
            <a:r>
              <a:rPr lang="en-US" sz="2900" b="1" dirty="0" smtClean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or </a:t>
            </a:r>
            <a:r>
              <a:rPr lang="en-US" sz="2900" b="1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Treating</a:t>
            </a:r>
            <a:r>
              <a:rPr lang="en-US" sz="29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.</a:t>
            </a:r>
            <a:endParaRPr lang="fr-CA" sz="29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9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After </a:t>
            </a:r>
            <a:r>
              <a:rPr lang="en-US" sz="2900" u="sng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filling</a:t>
            </a:r>
            <a:r>
              <a:rPr lang="en-US" sz="29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up their bags </a:t>
            </a:r>
            <a:r>
              <a:rPr lang="en-US" sz="2900" dirty="0" smtClean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with </a:t>
            </a:r>
            <a:r>
              <a:rPr lang="en-US" sz="2900" b="1" dirty="0" smtClean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candy</a:t>
            </a:r>
            <a:r>
              <a:rPr lang="en-US" sz="29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, they </a:t>
            </a:r>
            <a:r>
              <a:rPr lang="en-US" sz="2900" u="sng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see</a:t>
            </a:r>
            <a:r>
              <a:rPr lang="en-US" sz="29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a house with an open </a:t>
            </a:r>
            <a:r>
              <a:rPr lang="en-US" sz="2900" dirty="0">
                <a:solidFill>
                  <a:srgbClr val="00B0F0"/>
                </a:solidFill>
              </a:rPr>
              <a:t>door. </a:t>
            </a:r>
            <a:endParaRPr lang="fr-CA" sz="2900" dirty="0">
              <a:solidFill>
                <a:srgbClr val="00B0F0"/>
              </a:solidFill>
            </a:endParaRPr>
          </a:p>
        </p:txBody>
      </p:sp>
      <p:sp>
        <p:nvSpPr>
          <p:cNvPr id="4" name="Bulle ronde 3"/>
          <p:cNvSpPr/>
          <p:nvPr/>
        </p:nvSpPr>
        <p:spPr>
          <a:xfrm>
            <a:off x="3675867" y="817698"/>
            <a:ext cx="1669451" cy="1546227"/>
          </a:xfrm>
          <a:prstGeom prst="wedgeEllipseCallout">
            <a:avLst>
              <a:gd name="adj1" fmla="val -21312"/>
              <a:gd name="adj2" fmla="val 583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I </a:t>
            </a:r>
            <a:r>
              <a:rPr lang="en-US" sz="2000" u="sng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am</a:t>
            </a:r>
            <a:r>
              <a:rPr lang="en-US" sz="20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not sure about this. </a:t>
            </a:r>
            <a:endParaRPr lang="fr-CA" sz="2000" dirty="0">
              <a:solidFill>
                <a:schemeClr val="tx1"/>
              </a:solidFill>
            </a:endParaRPr>
          </a:p>
        </p:txBody>
      </p:sp>
      <p:sp>
        <p:nvSpPr>
          <p:cNvPr id="12" name="Bulle ronde 11"/>
          <p:cNvSpPr/>
          <p:nvPr/>
        </p:nvSpPr>
        <p:spPr>
          <a:xfrm>
            <a:off x="1264490" y="99589"/>
            <a:ext cx="2007538" cy="187591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house! </a:t>
            </a:r>
            <a:r>
              <a:rPr lang="en-US" sz="2400" dirty="0">
                <a:solidFill>
                  <a:schemeClr val="tx1"/>
                </a:solidFill>
              </a:rPr>
              <a:t>L</a:t>
            </a:r>
            <a:r>
              <a:rPr lang="en-US" sz="2400" dirty="0" smtClean="0">
                <a:solidFill>
                  <a:schemeClr val="tx1"/>
                </a:solidFill>
              </a:rPr>
              <a:t>et’s </a:t>
            </a:r>
            <a:r>
              <a:rPr lang="en-US" sz="2400" u="sng" dirty="0" smtClean="0">
                <a:solidFill>
                  <a:schemeClr val="tx1"/>
                </a:solidFill>
              </a:rPr>
              <a:t>go</a:t>
            </a:r>
            <a:r>
              <a:rPr lang="en-US" sz="2400" dirty="0" smtClean="0">
                <a:solidFill>
                  <a:schemeClr val="tx1"/>
                </a:solidFill>
              </a:rPr>
              <a:t> explore this house!</a:t>
            </a:r>
            <a:r>
              <a:rPr lang="en-US" sz="2400" dirty="0" smtClean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endParaRPr lang="fr-CA" sz="2400" dirty="0"/>
          </a:p>
        </p:txBody>
      </p:sp>
      <p:pic>
        <p:nvPicPr>
          <p:cNvPr id="1036" name="Picture 12" descr="Image associÃ©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96703" y="3444782"/>
            <a:ext cx="478527" cy="5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age associÃ©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2918" y="3409860"/>
            <a:ext cx="478527" cy="5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49032" y="2097041"/>
            <a:ext cx="4417085" cy="844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Jeff </a:t>
            </a:r>
            <a:r>
              <a:rPr lang="en-US" sz="2800" u="sng" dirty="0">
                <a:solidFill>
                  <a:srgbClr val="00B0F0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does</a:t>
            </a:r>
            <a:r>
              <a:rPr lang="en-US" sz="28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not listen </a:t>
            </a:r>
            <a:r>
              <a:rPr lang="en-US" sz="2800" dirty="0" smtClean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to</a:t>
            </a:r>
            <a:endParaRPr lang="fr-C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90296" y="2389680"/>
            <a:ext cx="17219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his </a:t>
            </a:r>
            <a:r>
              <a:rPr lang="en-US" sz="3200" dirty="0" smtClean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sister.</a:t>
            </a:r>
            <a:endParaRPr lang="fr-CA" sz="3200" dirty="0">
              <a:solidFill>
                <a:srgbClr val="00B0F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3678" y="2690906"/>
            <a:ext cx="6096000" cy="17060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Carlota </a:t>
            </a:r>
            <a:r>
              <a:rPr lang="en-US" sz="2800" u="sng" dirty="0">
                <a:solidFill>
                  <a:srgbClr val="00B0F0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doesn’t</a:t>
            </a:r>
            <a:r>
              <a:rPr lang="en-US" sz="28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want to be alone, so she </a:t>
            </a:r>
            <a:r>
              <a:rPr lang="en-US" sz="2800" u="sng" dirty="0">
                <a:solidFill>
                  <a:srgbClr val="00B0F0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follows</a:t>
            </a:r>
            <a:r>
              <a:rPr lang="en-US" sz="2800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him in the </a:t>
            </a:r>
            <a:r>
              <a:rPr lang="en-US" sz="2800" b="1" u="dash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haunted</a:t>
            </a:r>
            <a:r>
              <a:rPr lang="en-US" sz="2800" b="1" dirty="0">
                <a:solidFill>
                  <a:srgbClr val="00B0F0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house. </a:t>
            </a:r>
            <a:endParaRPr lang="fr-CA" sz="28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-2.22222E-6 C 0.00078 -0.00625 0.00143 -0.0125 0.00247 -0.01852 C 0.00286 -0.02014 0.00377 -0.02153 0.00429 -0.02315 C 0.00495 -0.02546 0.00508 -0.02847 0.00599 -0.03079 C 0.0069 -0.0331 0.00833 -0.03472 0.00937 -0.03681 C 0.01067 -0.03935 0.01159 -0.04213 0.01289 -0.04444 C 0.01419 -0.04722 0.01588 -0.04954 0.01719 -0.05208 C 0.01836 -0.05463 0.0194 -0.05741 0.02057 -0.05995 C 0.022 -0.0625 0.02357 -0.06481 0.025 -0.06759 C 0.02591 -0.06944 0.02669 -0.07153 0.02747 -0.07361 C 0.02812 -0.07523 0.02851 -0.07708 0.02929 -0.07824 C 0.03138 -0.08171 0.03411 -0.0838 0.0362 -0.0875 C 0.03698 -0.08889 0.03776 -0.09097 0.0388 -0.09213 C 0.0401 -0.09352 0.04166 -0.09398 0.0431 -0.09514 C 0.05885 -0.11944 0.05169 -0.1081 0.06458 -0.1287 C 0.06745 -0.13333 0.07005 -0.13866 0.07317 -0.14259 C 0.10052 -0.17662 0.06406 -0.13218 0.09049 -0.16088 C 0.09297 -0.16366 0.09505 -0.16713 0.09739 -0.17014 C 0.10169 -0.17546 0.10208 -0.17384 0.10599 -0.18079 C 0.10703 -0.18264 0.10768 -0.18518 0.10859 -0.18704 C 0.11015 -0.19028 0.11211 -0.19306 0.1138 -0.19606 C 0.11549 -0.19954 0.11719 -0.20347 0.11888 -0.20694 C 0.12135 -0.21157 0.12461 -0.21713 0.1276 -0.2206 C 0.12864 -0.22199 0.12982 -0.22268 0.13099 -0.22384 C 0.1319 -0.22569 0.13268 -0.22801 0.13359 -0.22986 C 0.13359 -0.22986 0.13633 -0.23472 0.13711 -0.23588 L 0.13711 -0.23588 L 0.13711 -0.23588 " pathEditMode="relative" ptsTypes="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le:Flickr - nikozz - Kasteel van Mesen, Lede, Belgium (9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2" y="-27560"/>
            <a:ext cx="12292362" cy="69643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5098" y1="37375" x2="48529" y2="85548"/>
                        <a14:foregroundMark x1="38971" y1="64618" x2="61520" y2="49169"/>
                        <a14:foregroundMark x1="34804" y1="38372" x2="45098" y2="65781"/>
                        <a14:foregroundMark x1="20588" y1="49668" x2="20588" y2="55316"/>
                        <a14:foregroundMark x1="60539" y1="77575" x2="66667" y2="81395"/>
                        <a14:foregroundMark x1="65686" y1="47674" x2="68873" y2="43355"/>
                        <a14:foregroundMark x1="34314" y1="93688" x2="36765" y2="94352"/>
                        <a14:foregroundMark x1="60294" y1="94684" x2="54657" y2="94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4938" y="3821317"/>
            <a:ext cx="1991666" cy="2938684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6334598" y="1169829"/>
            <a:ext cx="2864012" cy="251149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You </a:t>
            </a:r>
            <a:r>
              <a:rPr lang="en-US" sz="2400" u="sng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are</a:t>
            </a:r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scared for </a:t>
            </a:r>
            <a:r>
              <a:rPr lang="en-US" sz="2400" dirty="0" smtClean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no reason Carlota</a:t>
            </a:r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, there </a:t>
            </a:r>
            <a:r>
              <a:rPr lang="en-US" sz="2400" u="sng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is</a:t>
            </a:r>
            <a:r>
              <a:rPr lang="en-US" sz="2400" dirty="0">
                <a:solidFill>
                  <a:schemeClr val="tx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no danger in this house.</a:t>
            </a:r>
            <a:endParaRPr lang="fr-CA" sz="2400" dirty="0">
              <a:solidFill>
                <a:schemeClr val="tx1"/>
              </a:solidFill>
            </a:endParaRPr>
          </a:p>
        </p:txBody>
      </p:sp>
      <p:sp>
        <p:nvSpPr>
          <p:cNvPr id="6" name="Bulle ronde 5"/>
          <p:cNvSpPr/>
          <p:nvPr/>
        </p:nvSpPr>
        <p:spPr>
          <a:xfrm>
            <a:off x="9616639" y="1495495"/>
            <a:ext cx="2372646" cy="187133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Rectangle 6"/>
          <p:cNvSpPr/>
          <p:nvPr/>
        </p:nvSpPr>
        <p:spPr>
          <a:xfrm>
            <a:off x="0" y="-307537"/>
            <a:ext cx="71779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In the house, they </a:t>
            </a:r>
            <a:r>
              <a:rPr lang="en-US" sz="2400" u="sng" dirty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hear</a:t>
            </a:r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some </a:t>
            </a:r>
            <a:r>
              <a:rPr lang="en-US" sz="2400" u="dash" dirty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strange</a:t>
            </a:r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noises</a:t>
            </a:r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coming from the basement. </a:t>
            </a:r>
            <a:endParaRPr lang="en-US" sz="2400" dirty="0" smtClean="0">
              <a:solidFill>
                <a:schemeClr val="bg1"/>
              </a:solidFill>
              <a:latin typeface="Tempus Sans ITC" panose="04020404030D07020202" pitchFamily="82" charset="0"/>
              <a:ea typeface="BatangChe" panose="02030609000101010101" pitchFamily="49" charset="-127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Carlota </a:t>
            </a:r>
            <a:r>
              <a:rPr lang="en-US" sz="2400" u="sng" dirty="0"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checks</a:t>
            </a:r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the kitchen and Jeff </a:t>
            </a:r>
            <a:r>
              <a:rPr lang="en-US" sz="2400" u="sng" dirty="0"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goes</a:t>
            </a:r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in </a:t>
            </a:r>
            <a:endParaRPr lang="en-US" sz="2400" dirty="0" smtClean="0">
              <a:solidFill>
                <a:schemeClr val="bg1"/>
              </a:solidFill>
              <a:latin typeface="Tempus Sans ITC" panose="04020404030D07020202" pitchFamily="82" charset="0"/>
              <a:ea typeface="BatangChe" panose="02030609000101010101" pitchFamily="49" charset="-127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other rooms.</a:t>
            </a:r>
            <a:endParaRPr lang="fr-CA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2759" y="1875642"/>
            <a:ext cx="2180405" cy="73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latin typeface="Tempus Sans ITC" panose="04020404030D07020202" pitchFamily="82" charset="0"/>
                <a:ea typeface="BatangChe" panose="02030609000101010101" pitchFamily="49" charset="-127"/>
              </a:rPr>
              <a:t>Jeff, I</a:t>
            </a:r>
            <a:r>
              <a:rPr lang="en-US" sz="2400" u="sng" dirty="0">
                <a:latin typeface="Tempus Sans ITC" panose="04020404030D07020202" pitchFamily="82" charset="0"/>
                <a:ea typeface="BatangChe" panose="02030609000101010101" pitchFamily="49" charset="-127"/>
              </a:rPr>
              <a:t>’m</a:t>
            </a:r>
            <a:r>
              <a:rPr lang="en-US" sz="2400" dirty="0">
                <a:latin typeface="Tempus Sans ITC" panose="04020404030D07020202" pitchFamily="82" charset="0"/>
                <a:ea typeface="BatangChe" panose="02030609000101010101" pitchFamily="49" charset="-127"/>
              </a:rPr>
              <a:t> scared!</a:t>
            </a:r>
            <a:endParaRPr lang="fr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000" y1="22667" x2="24000" y2="2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5179" y="3630017"/>
            <a:ext cx="2839209" cy="2839209"/>
          </a:xfrm>
          <a:prstGeom prst="rect">
            <a:avLst/>
          </a:prstGeom>
        </p:spPr>
      </p:pic>
      <p:pic>
        <p:nvPicPr>
          <p:cNvPr id="10" name="ghost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0780" y="60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2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ile:Flickr - nikozz - Kasteel van Mesen, Lede, Belgium (9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3" y="-27560"/>
            <a:ext cx="12329431" cy="6885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2717" y="642646"/>
            <a:ext cx="5822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Jeff, the </a:t>
            </a:r>
            <a:r>
              <a:rPr lang="en-US" sz="2400" b="1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clown</a:t>
            </a:r>
            <a:r>
              <a:rPr lang="en-US" sz="24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suddenly </a:t>
            </a:r>
            <a:r>
              <a:rPr lang="en-US" sz="2400" u="sng" dirty="0">
                <a:solidFill>
                  <a:schemeClr val="accent1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hears</a:t>
            </a:r>
            <a:r>
              <a:rPr lang="en-US" sz="24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a loud </a:t>
            </a:r>
            <a:r>
              <a:rPr lang="en-US" sz="2400" b="1" dirty="0" smtClean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voice.</a:t>
            </a:r>
            <a:endParaRPr lang="fr-CA" sz="2400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098" y1="37375" x2="48529" y2="85548"/>
                        <a14:foregroundMark x1="38971" y1="64618" x2="61520" y2="49169"/>
                        <a14:foregroundMark x1="34804" y1="38372" x2="45098" y2="65781"/>
                        <a14:foregroundMark x1="20588" y1="49668" x2="20588" y2="55316"/>
                        <a14:foregroundMark x1="60539" y1="77575" x2="66667" y2="81395"/>
                        <a14:foregroundMark x1="65686" y1="47674" x2="68873" y2="43355"/>
                        <a14:foregroundMark x1="34314" y1="93688" x2="36765" y2="94352"/>
                        <a14:foregroundMark x1="60294" y1="94684" x2="54657" y2="94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4011" y="3558124"/>
            <a:ext cx="1991666" cy="29386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000" y1="22667" x2="24000" y2="2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3428" y="3657599"/>
            <a:ext cx="2839209" cy="2839209"/>
          </a:xfrm>
          <a:prstGeom prst="rect">
            <a:avLst/>
          </a:prstGeom>
        </p:spPr>
      </p:pic>
      <p:sp>
        <p:nvSpPr>
          <p:cNvPr id="7" name="Nuage 6"/>
          <p:cNvSpPr/>
          <p:nvPr/>
        </p:nvSpPr>
        <p:spPr>
          <a:xfrm>
            <a:off x="646816" y="1597572"/>
            <a:ext cx="4540469" cy="206002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Come </a:t>
            </a:r>
            <a:r>
              <a:rPr lang="en-US" sz="2400" u="dash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little</a:t>
            </a:r>
            <a:r>
              <a:rPr lang="en-US" sz="24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kids I </a:t>
            </a:r>
            <a:r>
              <a:rPr lang="en-US" sz="2400" u="sng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will give</a:t>
            </a:r>
            <a:r>
              <a:rPr lang="en-US" sz="24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you a lot of </a:t>
            </a:r>
            <a:r>
              <a:rPr lang="en-US" sz="2400" b="1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candy</a:t>
            </a:r>
            <a:r>
              <a:rPr lang="en-US" sz="2400" dirty="0" smtClean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!</a:t>
            </a:r>
            <a:r>
              <a:rPr lang="en-US" sz="24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Hi Hi Hi!</a:t>
            </a:r>
            <a:r>
              <a:rPr lang="en-US" sz="1400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endParaRPr lang="fr-CA" sz="1400" dirty="0"/>
          </a:p>
        </p:txBody>
      </p:sp>
      <p:sp>
        <p:nvSpPr>
          <p:cNvPr id="8" name="Explosion 2 7"/>
          <p:cNvSpPr/>
          <p:nvPr/>
        </p:nvSpPr>
        <p:spPr>
          <a:xfrm>
            <a:off x="5934464" y="1786759"/>
            <a:ext cx="2804418" cy="1944413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AHHHH!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390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le:Flickr - nikozz - Kasteel van Mesen, Lede, Belgium (9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0" y="0"/>
            <a:ext cx="12292362" cy="686485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098" y1="37375" x2="48529" y2="85548"/>
                        <a14:foregroundMark x1="38971" y1="64618" x2="61520" y2="49169"/>
                        <a14:foregroundMark x1="34804" y1="38372" x2="45098" y2="65781"/>
                        <a14:foregroundMark x1="20588" y1="49668" x2="20588" y2="55316"/>
                        <a14:foregroundMark x1="60539" y1="77575" x2="66667" y2="81395"/>
                        <a14:foregroundMark x1="65686" y1="47674" x2="68873" y2="43355"/>
                        <a14:foregroundMark x1="34314" y1="93688" x2="36765" y2="94352"/>
                        <a14:foregroundMark x1="60294" y1="94684" x2="54657" y2="94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4011" y="3558124"/>
            <a:ext cx="1991666" cy="29386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000" y1="22667" x2="24000" y2="2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5566" y="3752192"/>
            <a:ext cx="2839209" cy="28392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1787" y="-27560"/>
            <a:ext cx="86629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Jeff </a:t>
            </a:r>
            <a:r>
              <a:rPr lang="en-US" sz="2400" u="sng" dirty="0">
                <a:solidFill>
                  <a:schemeClr val="accent1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is</a:t>
            </a:r>
            <a:r>
              <a:rPr lang="en-US" sz="24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paralyzed. His sister </a:t>
            </a:r>
            <a:r>
              <a:rPr lang="en-US" sz="2400" u="sng" dirty="0">
                <a:solidFill>
                  <a:schemeClr val="accent1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runs</a:t>
            </a:r>
            <a:r>
              <a:rPr lang="en-US" sz="2400" u="sng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</a:t>
            </a:r>
            <a:r>
              <a:rPr lang="en-US" sz="2400" dirty="0" smtClean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to </a:t>
            </a:r>
            <a:r>
              <a:rPr lang="en-US" sz="24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the door but the door </a:t>
            </a:r>
            <a:r>
              <a:rPr lang="en-US" sz="2400" u="sng" dirty="0">
                <a:solidFill>
                  <a:schemeClr val="accent1"/>
                </a:solidFill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</a:rPr>
              <a:t>is</a:t>
            </a:r>
            <a:r>
              <a:rPr lang="en-US" sz="2400" dirty="0">
                <a:solidFill>
                  <a:schemeClr val="accent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 locked.</a:t>
            </a:r>
            <a:endParaRPr lang="fr-CA" sz="24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Bulle ronde 7"/>
          <p:cNvSpPr/>
          <p:nvPr/>
        </p:nvSpPr>
        <p:spPr>
          <a:xfrm>
            <a:off x="10686469" y="2509844"/>
            <a:ext cx="1860331" cy="1324303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H</a:t>
            </a:r>
            <a:r>
              <a:rPr lang="en-US" dirty="0" smtClean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o </a:t>
            </a:r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no! Somebody  locked</a:t>
            </a:r>
            <a:r>
              <a:rPr lang="en-US" dirty="0" smtClean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the door!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7783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25 0.04282 L 0.12825 0.04282 C 0.13424 0.04166 0.14036 0.04143 0.14635 0.03958 C 0.14805 0.03912 0.14974 0.03865 0.15143 0.03819 C 0.15377 0.0375 0.15612 0.03727 0.15833 0.03657 C 0.1612 0.03564 0.16406 0.03402 0.16693 0.03356 C 0.17786 0.03125 0.17213 0.0324 0.18424 0.03055 C 0.18997 0.02708 0.18281 0.03102 0.19193 0.02731 C 0.19284 0.02708 0.19362 0.02615 0.19453 0.02592 C 0.20117 0.02338 0.19896 0.02546 0.20404 0.02268 C 0.20573 0.02176 0.20742 0.02083 0.20924 0.01967 L 0.21185 0.01828 C 0.21914 0.00949 0.20976 0.0199 0.21693 0.01365 C 0.21784 0.01273 0.21849 0.01088 0.21953 0.01041 C 0.22265 0.00926 0.22591 0.00949 0.22904 0.00902 C 0.23099 0.00856 0.23502 0.0074 0.23502 0.0074 L 0.23502 0.0074 L 0.23685 0.00602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ile:Flickr - nikozz - Kasteel van Mesen, Lede, Belgium (9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0" y="0"/>
            <a:ext cx="12292362" cy="686485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098" y1="37375" x2="48529" y2="85548"/>
                        <a14:foregroundMark x1="38971" y1="64618" x2="61520" y2="49169"/>
                        <a14:foregroundMark x1="34804" y1="38372" x2="45098" y2="65781"/>
                        <a14:foregroundMark x1="20588" y1="49668" x2="20588" y2="55316"/>
                        <a14:foregroundMark x1="60539" y1="77575" x2="66667" y2="81395"/>
                        <a14:foregroundMark x1="65686" y1="47674" x2="68873" y2="43355"/>
                        <a14:foregroundMark x1="34314" y1="93688" x2="36765" y2="94352"/>
                        <a14:foregroundMark x1="60294" y1="94684" x2="54657" y2="94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4011" y="3558124"/>
            <a:ext cx="1991666" cy="29386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000" y1="22667" x2="24000" y2="2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9345" y="3657599"/>
            <a:ext cx="2839209" cy="2839209"/>
          </a:xfrm>
          <a:prstGeom prst="rect">
            <a:avLst/>
          </a:prstGeom>
        </p:spPr>
      </p:pic>
      <p:sp>
        <p:nvSpPr>
          <p:cNvPr id="2" name="Bulle ronde 1"/>
          <p:cNvSpPr/>
          <p:nvPr/>
        </p:nvSpPr>
        <p:spPr>
          <a:xfrm>
            <a:off x="8219090" y="1686536"/>
            <a:ext cx="3140553" cy="1871587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I </a:t>
            </a:r>
            <a:r>
              <a:rPr lang="en-US" u="sng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think</a:t>
            </a:r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we </a:t>
            </a:r>
            <a:r>
              <a:rPr lang="en-US" u="sng" dirty="0"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have to</a:t>
            </a:r>
            <a:r>
              <a:rPr lang="en-US" dirty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go in the basement maybe there is a place to </a:t>
            </a:r>
            <a:r>
              <a:rPr lang="en-US" u="sng" dirty="0" smtClean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escape</a:t>
            </a:r>
            <a:r>
              <a:rPr lang="en-US" dirty="0" smtClean="0"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.</a:t>
            </a:r>
            <a:endParaRPr lang="fr-CA" dirty="0"/>
          </a:p>
        </p:txBody>
      </p:sp>
      <p:sp>
        <p:nvSpPr>
          <p:cNvPr id="6" name="Bulle ronde 5"/>
          <p:cNvSpPr/>
          <p:nvPr/>
        </p:nvSpPr>
        <p:spPr>
          <a:xfrm>
            <a:off x="6394598" y="2517599"/>
            <a:ext cx="1576552" cy="1040524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OK…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145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25 0.04282 L 0.12825 0.04305 C 0.13424 0.04166 0.14036 0.04143 0.14635 0.03958 C 0.14804 0.03912 0.14974 0.03866 0.15143 0.03819 C 0.15377 0.0375 0.15612 0.03727 0.15833 0.03657 C 0.16119 0.03565 0.16406 0.03403 0.16692 0.03356 C 0.17786 0.03125 0.17213 0.03241 0.18424 0.03055 C 0.18997 0.02708 0.18281 0.03102 0.19192 0.02731 C 0.19283 0.02708 0.19362 0.02616 0.19453 0.02592 C 0.20117 0.02338 0.19895 0.02546 0.20403 0.02268 C 0.20573 0.02176 0.20742 0.02083 0.20924 0.01967 L 0.21184 0.01828 C 0.21914 0.00949 0.20976 0.01991 0.21692 0.01366 C 0.21783 0.01273 0.21849 0.01088 0.21953 0.01041 C 0.22265 0.00926 0.22591 0.00949 0.22903 0.00903 C 0.23099 0.00856 0.23502 0.00741 0.23502 0.00764 L 0.23502 0.00741 L 0.23684 0.00602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Ã©sultats de recherche d'images pour Â«Â creepy house interiorÂ Â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36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5098" y1="37375" x2="48529" y2="85548"/>
                        <a14:foregroundMark x1="38971" y1="64618" x2="61520" y2="49169"/>
                        <a14:foregroundMark x1="34804" y1="38372" x2="45098" y2="65781"/>
                        <a14:foregroundMark x1="20588" y1="49668" x2="20588" y2="55316"/>
                        <a14:foregroundMark x1="60539" y1="77575" x2="66667" y2="81395"/>
                        <a14:foregroundMark x1="65686" y1="47674" x2="68873" y2="43355"/>
                        <a14:foregroundMark x1="34314" y1="93688" x2="36765" y2="94352"/>
                        <a14:foregroundMark x1="60294" y1="94684" x2="54657" y2="94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1407" y="-472866"/>
            <a:ext cx="1673272" cy="24688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782" y="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a typeface="BatangChe" panose="02030609000101010101" pitchFamily="49" charset="-127"/>
              </a:rPr>
              <a:t>When Jeff </a:t>
            </a:r>
            <a:r>
              <a:rPr lang="en-US" sz="2400" u="sng" dirty="0">
                <a:highlight>
                  <a:srgbClr val="FFFF00"/>
                </a:highlight>
                <a:ea typeface="BatangChe" panose="02030609000101010101" pitchFamily="49" charset="-127"/>
              </a:rPr>
              <a:t>steps</a:t>
            </a:r>
            <a:r>
              <a:rPr lang="en-US" sz="2400" dirty="0">
                <a:solidFill>
                  <a:schemeClr val="bg1"/>
                </a:solidFill>
                <a:ea typeface="BatangChe" panose="02030609000101010101" pitchFamily="49" charset="-127"/>
              </a:rPr>
              <a:t> on the first stair, the stair </a:t>
            </a:r>
            <a:r>
              <a:rPr lang="en-US" sz="2400" u="sng" dirty="0">
                <a:highlight>
                  <a:srgbClr val="FFFF00"/>
                </a:highlight>
                <a:ea typeface="BatangChe" panose="02030609000101010101" pitchFamily="49" charset="-127"/>
              </a:rPr>
              <a:t>creaks</a:t>
            </a:r>
            <a:r>
              <a:rPr lang="en-US" sz="2400" dirty="0">
                <a:solidFill>
                  <a:schemeClr val="bg1"/>
                </a:solidFill>
                <a:ea typeface="BatangChe" panose="02030609000101010101" pitchFamily="49" charset="-127"/>
              </a:rPr>
              <a:t>.</a:t>
            </a:r>
            <a:endParaRPr lang="fr-CA" sz="24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a typeface="BatangChe" panose="02030609000101010101" pitchFamily="49" charset="-127"/>
              </a:rPr>
              <a:t>The </a:t>
            </a:r>
            <a:r>
              <a:rPr lang="en-US" sz="2400" b="1" dirty="0">
                <a:solidFill>
                  <a:schemeClr val="bg1"/>
                </a:solidFill>
                <a:ea typeface="BatangChe" panose="02030609000101010101" pitchFamily="49" charset="-127"/>
              </a:rPr>
              <a:t>noise</a:t>
            </a:r>
            <a:r>
              <a:rPr lang="en-US" sz="2400" dirty="0">
                <a:solidFill>
                  <a:schemeClr val="bg1"/>
                </a:solidFill>
                <a:ea typeface="BatangChe" panose="02030609000101010101" pitchFamily="49" charset="-127"/>
              </a:rPr>
              <a:t> that the kids </a:t>
            </a:r>
            <a:r>
              <a:rPr lang="en-US" sz="2400" dirty="0" smtClean="0">
                <a:solidFill>
                  <a:schemeClr val="bg1"/>
                </a:solidFill>
                <a:ea typeface="BatangChe" panose="02030609000101010101" pitchFamily="49" charset="-127"/>
              </a:rPr>
              <a:t>heard before </a:t>
            </a:r>
            <a:r>
              <a:rPr lang="en-US" sz="2400" u="sng" dirty="0" smtClean="0">
                <a:highlight>
                  <a:srgbClr val="FFFF00"/>
                </a:highlight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starts</a:t>
            </a:r>
            <a:r>
              <a:rPr lang="en-US" sz="2400" dirty="0" smtClean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  <a:cs typeface="Times New Roman" panose="02020603050405020304" pitchFamily="18" charset="0"/>
              </a:rPr>
              <a:t>again </a:t>
            </a:r>
            <a:r>
              <a:rPr lang="en-US" sz="2400" dirty="0" smtClean="0">
                <a:solidFill>
                  <a:schemeClr val="bg1"/>
                </a:solidFill>
                <a:ea typeface="BatangChe" panose="02030609000101010101" pitchFamily="49" charset="-127"/>
              </a:rPr>
              <a:t> but </a:t>
            </a:r>
            <a:r>
              <a:rPr lang="en-US" sz="2400" dirty="0">
                <a:solidFill>
                  <a:schemeClr val="bg1"/>
                </a:solidFill>
                <a:ea typeface="BatangChe" panose="02030609000101010101" pitchFamily="49" charset="-127"/>
              </a:rPr>
              <a:t>very </a:t>
            </a:r>
            <a:r>
              <a:rPr lang="en-US" sz="2400" dirty="0" smtClean="0">
                <a:solidFill>
                  <a:schemeClr val="bg1"/>
                </a:solidFill>
                <a:ea typeface="BatangChe" panose="02030609000101010101" pitchFamily="49" charset="-127"/>
              </a:rPr>
              <a:t>much </a:t>
            </a:r>
            <a:r>
              <a:rPr lang="en-US" sz="2400" u="dash" dirty="0" smtClean="0">
                <a:solidFill>
                  <a:schemeClr val="bg1"/>
                </a:solidFill>
                <a:ea typeface="BatangChe" panose="02030609000101010101" pitchFamily="49" charset="-127"/>
              </a:rPr>
              <a:t>louder</a:t>
            </a:r>
            <a:r>
              <a:rPr lang="en-US" sz="2400" b="1" dirty="0" smtClean="0">
                <a:solidFill>
                  <a:schemeClr val="bg1"/>
                </a:solidFill>
                <a:ea typeface="BatangChe" panose="02030609000101010101" pitchFamily="49" charset="-127"/>
              </a:rPr>
              <a:t>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BatangChe" panose="02030609000101010101" pitchFamily="49" charset="-127"/>
              </a:rPr>
              <a:t>than the </a:t>
            </a:r>
            <a:r>
              <a:rPr lang="en-US" sz="2400" dirty="0" smtClean="0">
                <a:solidFill>
                  <a:schemeClr val="bg1"/>
                </a:solidFill>
                <a:ea typeface="BatangChe" panose="02030609000101010101" pitchFamily="49" charset="-127"/>
              </a:rPr>
              <a:t>other</a:t>
            </a:r>
            <a:r>
              <a:rPr lang="en-US" sz="2400" b="1" dirty="0" smtClean="0">
                <a:solidFill>
                  <a:schemeClr val="bg1"/>
                </a:solidFill>
                <a:ea typeface="BatangChe" panose="02030609000101010101" pitchFamily="49" charset="-127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a typeface="BatangChe" panose="02030609000101010101" pitchFamily="49" charset="-127"/>
              </a:rPr>
              <a:t>time</a:t>
            </a:r>
            <a:r>
              <a:rPr lang="en-US" sz="2400" dirty="0" smtClean="0">
                <a:solidFill>
                  <a:schemeClr val="bg1"/>
                </a:solidFill>
                <a:latin typeface="Tempus Sans ITC" panose="04020404030D07020202" pitchFamily="82" charset="0"/>
                <a:ea typeface="BatangChe" panose="02030609000101010101" pitchFamily="49" charset="-127"/>
              </a:rPr>
              <a:t>.</a:t>
            </a:r>
            <a:endParaRPr lang="fr-CA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043" y="-315211"/>
            <a:ext cx="1881252" cy="1881252"/>
          </a:xfrm>
          <a:prstGeom prst="rect">
            <a:avLst/>
          </a:prstGeom>
        </p:spPr>
      </p:pic>
      <p:pic>
        <p:nvPicPr>
          <p:cNvPr id="7" name="haun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4115" y="314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7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53" y="0"/>
            <a:ext cx="12728410" cy="72074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5098" y1="37375" x2="48529" y2="85548"/>
                        <a14:foregroundMark x1="38971" y1="64618" x2="61520" y2="49169"/>
                        <a14:foregroundMark x1="34804" y1="38372" x2="45098" y2="65781"/>
                        <a14:foregroundMark x1="20588" y1="49668" x2="20588" y2="55316"/>
                        <a14:foregroundMark x1="60539" y1="77575" x2="66667" y2="81395"/>
                        <a14:foregroundMark x1="65686" y1="47674" x2="68873" y2="43355"/>
                        <a14:foregroundMark x1="34314" y1="93688" x2="36765" y2="94352"/>
                        <a14:foregroundMark x1="60294" y1="94684" x2="54657" y2="94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9612" y="-336231"/>
            <a:ext cx="1673272" cy="24688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5962" y="443182"/>
            <a:ext cx="1881252" cy="18812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43965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400" dirty="0">
                <a:ea typeface="BatangChe" panose="02030609000101010101" pitchFamily="49" charset="-127"/>
              </a:rPr>
              <a:t>They </a:t>
            </a:r>
            <a:r>
              <a:rPr lang="en-US" sz="2400" u="sng" dirty="0">
                <a:ea typeface="BatangChe" panose="02030609000101010101" pitchFamily="49" charset="-127"/>
              </a:rPr>
              <a:t>go</a:t>
            </a:r>
            <a:r>
              <a:rPr lang="en-US" sz="2400" dirty="0">
                <a:ea typeface="BatangChe" panose="02030609000101010101" pitchFamily="49" charset="-127"/>
              </a:rPr>
              <a:t> down carefully and they </a:t>
            </a:r>
            <a:r>
              <a:rPr lang="en-US" sz="2400" u="sng" dirty="0">
                <a:ea typeface="BatangChe" panose="02030609000101010101" pitchFamily="49" charset="-127"/>
              </a:rPr>
              <a:t>see</a:t>
            </a:r>
            <a:r>
              <a:rPr lang="en-US" sz="2400" dirty="0">
                <a:ea typeface="BatangChe" panose="02030609000101010101" pitchFamily="49" charset="-127"/>
              </a:rPr>
              <a:t> a very </a:t>
            </a:r>
            <a:r>
              <a:rPr lang="en-US" sz="2400" u="dash" dirty="0">
                <a:ea typeface="BatangChe" panose="02030609000101010101" pitchFamily="49" charset="-127"/>
              </a:rPr>
              <a:t>ugly</a:t>
            </a:r>
            <a:r>
              <a:rPr lang="en-US" sz="2400" dirty="0">
                <a:ea typeface="BatangChe" panose="02030609000101010101" pitchFamily="49" charset="-127"/>
              </a:rPr>
              <a:t> and </a:t>
            </a:r>
            <a:r>
              <a:rPr lang="en-US" sz="2400" u="dash" dirty="0">
                <a:ea typeface="BatangChe" panose="02030609000101010101" pitchFamily="49" charset="-127"/>
              </a:rPr>
              <a:t>old</a:t>
            </a:r>
            <a:r>
              <a:rPr lang="en-US" sz="2400" dirty="0">
                <a:ea typeface="BatangChe" panose="02030609000101010101" pitchFamily="49" charset="-127"/>
              </a:rPr>
              <a:t> </a:t>
            </a:r>
            <a:r>
              <a:rPr lang="en-US" sz="2400" b="1" dirty="0">
                <a:ea typeface="BatangChe" panose="02030609000101010101" pitchFamily="49" charset="-127"/>
              </a:rPr>
              <a:t>witch.</a:t>
            </a:r>
            <a:r>
              <a:rPr lang="en-US" sz="2400" dirty="0">
                <a:ea typeface="BatangChe" panose="02030609000101010101" pitchFamily="49" charset="-127"/>
              </a:rPr>
              <a:t> Then, Jeff </a:t>
            </a:r>
            <a:r>
              <a:rPr lang="en-US" sz="2400" u="sng" dirty="0">
                <a:highlight>
                  <a:srgbClr val="FFFF00"/>
                </a:highlight>
                <a:ea typeface="BatangChe" panose="02030609000101010101" pitchFamily="49" charset="-127"/>
              </a:rPr>
              <a:t>sees</a:t>
            </a:r>
            <a:r>
              <a:rPr lang="en-US" sz="2400" dirty="0">
                <a:ea typeface="BatangChe" panose="02030609000101010101" pitchFamily="49" charset="-127"/>
              </a:rPr>
              <a:t> 4 </a:t>
            </a:r>
            <a:r>
              <a:rPr lang="en-US" sz="2400" b="1" dirty="0">
                <a:ea typeface="BatangChe" panose="02030609000101010101" pitchFamily="49" charset="-127"/>
              </a:rPr>
              <a:t>bats</a:t>
            </a:r>
            <a:r>
              <a:rPr lang="en-US" sz="2400" dirty="0">
                <a:ea typeface="BatangChe" panose="02030609000101010101" pitchFamily="49" charset="-127"/>
              </a:rPr>
              <a:t> </a:t>
            </a:r>
            <a:r>
              <a:rPr lang="en-US" sz="2400" u="sng" dirty="0">
                <a:ea typeface="BatangChe" panose="02030609000101010101" pitchFamily="49" charset="-127"/>
              </a:rPr>
              <a:t>flying</a:t>
            </a:r>
            <a:r>
              <a:rPr lang="en-US" sz="2400" dirty="0">
                <a:ea typeface="BatangChe" panose="02030609000101010101" pitchFamily="49" charset="-127"/>
              </a:rPr>
              <a:t> in front of him.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>
                <a:ea typeface="BatangChe" panose="02030609000101010101" pitchFamily="49" charset="-127"/>
              </a:rPr>
              <a:t>The </a:t>
            </a:r>
            <a:r>
              <a:rPr lang="en-US" sz="2400" b="1" dirty="0">
                <a:ea typeface="BatangChe" panose="02030609000101010101" pitchFamily="49" charset="-127"/>
              </a:rPr>
              <a:t>witch</a:t>
            </a:r>
            <a:r>
              <a:rPr lang="en-US" sz="2400" dirty="0">
                <a:ea typeface="BatangChe" panose="02030609000101010101" pitchFamily="49" charset="-127"/>
              </a:rPr>
              <a:t> </a:t>
            </a:r>
            <a:r>
              <a:rPr lang="en-US" sz="2400" u="sng" dirty="0">
                <a:highlight>
                  <a:srgbClr val="FFFF00"/>
                </a:highlight>
                <a:ea typeface="BatangChe" panose="02030609000101010101" pitchFamily="49" charset="-127"/>
              </a:rPr>
              <a:t>stirs</a:t>
            </a:r>
            <a:r>
              <a:rPr lang="en-US" sz="2400" dirty="0">
                <a:ea typeface="BatangChe" panose="02030609000101010101" pitchFamily="49" charset="-127"/>
              </a:rPr>
              <a:t> a </a:t>
            </a:r>
            <a:r>
              <a:rPr lang="en-US" sz="2400" u="dash" dirty="0">
                <a:ea typeface="BatangChe" panose="02030609000101010101" pitchFamily="49" charset="-127"/>
              </a:rPr>
              <a:t>strange</a:t>
            </a:r>
            <a:r>
              <a:rPr lang="en-US" sz="2400" dirty="0">
                <a:ea typeface="BatangChe" panose="02030609000101010101" pitchFamily="49" charset="-127"/>
              </a:rPr>
              <a:t> </a:t>
            </a:r>
            <a:r>
              <a:rPr lang="en-US" sz="2400" u="dash" dirty="0">
                <a:solidFill>
                  <a:srgbClr val="92D050"/>
                </a:solidFill>
                <a:ea typeface="BatangChe" panose="02030609000101010101" pitchFamily="49" charset="-127"/>
              </a:rPr>
              <a:t>green</a:t>
            </a:r>
            <a:r>
              <a:rPr lang="en-US" sz="2400" dirty="0">
                <a:solidFill>
                  <a:srgbClr val="92D050"/>
                </a:solidFill>
                <a:ea typeface="BatangChe" panose="02030609000101010101" pitchFamily="49" charset="-127"/>
              </a:rPr>
              <a:t> and </a:t>
            </a:r>
            <a:r>
              <a:rPr lang="en-US" sz="2400" u="dash" dirty="0">
                <a:solidFill>
                  <a:srgbClr val="92D050"/>
                </a:solidFill>
                <a:ea typeface="BatangChe" panose="02030609000101010101" pitchFamily="49" charset="-127"/>
              </a:rPr>
              <a:t>sticky </a:t>
            </a:r>
            <a:r>
              <a:rPr lang="en-US" sz="2400" b="1" dirty="0">
                <a:solidFill>
                  <a:srgbClr val="92D050"/>
                </a:solidFill>
                <a:ea typeface="BatangChe" panose="02030609000101010101" pitchFamily="49" charset="-127"/>
              </a:rPr>
              <a:t>mixture </a:t>
            </a:r>
            <a:r>
              <a:rPr lang="en-US" sz="2400" dirty="0">
                <a:solidFill>
                  <a:srgbClr val="92D050"/>
                </a:solidFill>
                <a:ea typeface="BatangChe" panose="02030609000101010101" pitchFamily="49" charset="-127"/>
              </a:rPr>
              <a:t>in a </a:t>
            </a:r>
            <a:r>
              <a:rPr lang="en-US" sz="2400" b="1" dirty="0">
                <a:solidFill>
                  <a:srgbClr val="92D050"/>
                </a:solidFill>
                <a:ea typeface="BatangChe" panose="02030609000101010101" pitchFamily="49" charset="-127"/>
              </a:rPr>
              <a:t>pot</a:t>
            </a:r>
            <a:r>
              <a:rPr lang="en-US" sz="2400" dirty="0">
                <a:solidFill>
                  <a:srgbClr val="92D050"/>
                </a:solidFill>
                <a:ea typeface="BatangChe" panose="02030609000101010101" pitchFamily="49" charset="-127"/>
              </a:rPr>
              <a:t>. The </a:t>
            </a:r>
            <a:r>
              <a:rPr lang="en-US" sz="2400" b="1" dirty="0">
                <a:solidFill>
                  <a:srgbClr val="92D050"/>
                </a:solidFill>
                <a:ea typeface="BatangChe" panose="02030609000101010101" pitchFamily="49" charset="-127"/>
              </a:rPr>
              <a:t>mixture </a:t>
            </a:r>
            <a:r>
              <a:rPr lang="en-US" sz="2400" u="sng" dirty="0">
                <a:highlight>
                  <a:srgbClr val="FFFF00"/>
                </a:highlight>
                <a:ea typeface="BatangChe" panose="02030609000101010101" pitchFamily="49" charset="-127"/>
              </a:rPr>
              <a:t>bubbles and bubbles</a:t>
            </a:r>
            <a:r>
              <a:rPr lang="en-US" sz="2400" dirty="0">
                <a:ea typeface="BatangChe" panose="02030609000101010101" pitchFamily="49" charset="-127"/>
              </a:rPr>
              <a:t>.</a:t>
            </a:r>
            <a:endParaRPr lang="fr-CA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889" l="9778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883" y="2324434"/>
            <a:ext cx="3560309" cy="3560309"/>
          </a:xfrm>
          <a:prstGeom prst="rect">
            <a:avLst/>
          </a:prstGeom>
        </p:spPr>
      </p:pic>
      <p:pic>
        <p:nvPicPr>
          <p:cNvPr id="1028" name="Picture 4" descr="Image associÃ©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87" y="217404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associÃ©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06" y="290574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associÃ©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05" y="337764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associÃ©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05" y="387699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5678" y="3213546"/>
            <a:ext cx="1213209" cy="1213209"/>
          </a:xfrm>
          <a:prstGeom prst="rect">
            <a:avLst/>
          </a:prstGeom>
        </p:spPr>
      </p:pic>
      <p:pic>
        <p:nvPicPr>
          <p:cNvPr id="8" name="bubbl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8145" y="3572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5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18796 L 0.0043 0.18796 C 0.01003 0.20115 0.01563 0.21458 0.02149 0.22777 C 0.02396 0.23333 0.02696 0.23865 0.02917 0.24444 L 0.04219 0.27824 C 0.04388 0.28287 0.04545 0.2875 0.04727 0.29213 C 0.05052 0.29977 0.05469 0.30625 0.05677 0.31504 L 0.06107 0.33333 C 0.06407 0.36041 0.05938 0.32106 0.06367 0.34884 C 0.06719 0.37176 0.06029 0.34097 0.06797 0.37176 C 0.0724 0.41065 0.06667 0.36227 0.07227 0.40393 C 0.07292 0.40902 0.07318 0.41435 0.07396 0.41921 C 0.07995 0.45717 0.07318 0.40393 0.07917 0.44537 C 0.08073 0.45648 0.08125 0.46805 0.08347 0.47893 C 0.0849 0.48611 0.08659 0.49328 0.08776 0.50046 C 0.08946 0.51065 0.09037 0.52106 0.09206 0.53102 C 0.09362 0.54004 0.09571 0.54838 0.09727 0.55717 C 0.103 0.58889 0.0974 0.56296 0.10157 0.58171 C 0.10378 0.60162 0.10326 0.5919 0.10326 0.61088 L 0.10847 0.65069 L 0.11628 0.65231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15093 L 0.15182 0.66435 L 0.15182 0.66435 " pathEditMode="relative" ptsTypes="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2176 L 0.43346 -0.179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10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.07685 L -0.00235 0.07732 C 0.00872 0.07292 0.01471 0.07315 0.02421 0.06389 C 0.02591 0.06227 0.02734 0.05949 0.0289 0.05718 C 0.03203 0.05371 0.03841 0.04676 0.04153 0.04445 C 0.04661 0.04097 0.05169 0.03843 0.05677 0.03472 C 0.05937 0.03287 0.06211 0.03079 0.06484 0.02847 C 0.06718 0.02639 0.06953 0.02361 0.07187 0.02199 C 0.07408 0.02014 0.07643 0.01991 0.07877 0.01875 C 0.08073 0.0176 0.08268 0.0169 0.0845 0.01551 C 0.08567 0.01482 0.08685 0.01343 0.08802 0.01227 C 0.08971 0.01111 0.09127 0.01042 0.0927 0.00903 C 0.09388 0.00834 0.09505 0.00672 0.09622 0.00602 C 0.09804 0.00463 0.10013 0.00417 0.10195 0.00278 C 0.10429 0.00093 0.10651 -0.00254 0.10885 -0.0037 C 0.11171 -0.00486 0.11445 -0.00555 0.11705 -0.00694 C 0.12096 -0.00879 0.12487 -0.01134 0.12864 -0.01342 C 0.1306 -0.01458 0.13242 -0.01574 0.1345 -0.01666 C 0.14609 -0.02106 0.13997 -0.01898 0.15299 -0.02291 C 0.15416 -0.02407 0.15533 -0.02546 0.15664 -0.02615 C 0.16171 -0.02916 0.17031 -0.03102 0.17513 -0.03264 C 0.17734 -0.03356 0.17981 -0.03449 0.18216 -0.03588 C 0.18411 -0.0368 0.18593 -0.03842 0.18789 -0.03935 C 0.19244 -0.04074 0.19713 -0.04097 0.20182 -0.04213 C 0.20338 -0.04328 0.20494 -0.04467 0.20651 -0.04537 C 0.21171 -0.04838 0.22005 -0.05046 0.22513 -0.05185 C 0.23307 -0.05926 0.22682 -0.0544 0.24244 -0.05856 L 0.25403 -0.0618 C 0.26041 -0.06759 0.25573 -0.06389 0.26562 -0.06782 C 0.27161 -0.07037 0.275 -0.07199 0.28073 -0.07778 C 0.28242 -0.07916 0.28372 -0.0824 0.28541 -0.08426 C 0.28763 -0.0868 0.28997 -0.08796 0.29244 -0.09051 C 0.2944 -0.09259 0.29622 -0.09514 0.29817 -0.09699 C 0.30104 -0.09977 0.30325 -0.10162 0.30625 -0.10347 C 0.3082 -0.10463 0.31015 -0.10532 0.31198 -0.10671 C 0.32031 -0.11227 0.30976 -0.10787 0.32135 -0.11296 C 0.32682 -0.11551 0.33763 -0.11944 0.33763 -0.11898 C 0.35351 -0.10856 0.34388 -0.11389 0.37825 -0.11944 C 0.37942 -0.1199 0.38046 -0.12245 0.38164 -0.12268 C 0.38567 -0.12453 0.38945 -0.12477 0.39336 -0.12592 L 0.40026 -0.1324 C 0.40403 -0.13565 0.40247 -0.13541 0.40507 -0.13541 L 0.40507 -0.13495 " pathEditMode="relative" rAng="0" ptsTypes="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1.25E-6 0.00023 C 0.00534 -0.00555 0.01016 -0.01366 0.01614 -0.01643 L 0.03685 -0.02685 C 0.04219 -0.0294 0.04739 -0.0338 0.05299 -0.03495 L 0.06341 -0.03704 C 0.08502 -0.04676 0.04401 -0.02824 0.07487 -0.04329 C 0.07682 -0.04421 0.07877 -0.04514 0.08073 -0.04514 L 0.18568 -0.0493 L 0.19492 -0.05139 C 0.21406 -0.05509 0.20417 -0.05185 0.22838 -0.05764 C 0.23034 -0.0581 0.23216 -0.05903 0.23411 -0.05972 C 0.23724 -0.06042 0.24023 -0.06088 0.24336 -0.06157 C 0.2457 -0.06296 0.24831 -0.06342 0.25026 -0.06574 C 0.2582 -0.07523 0.25456 -0.07245 0.26068 -0.07592 C 0.26693 -0.08727 0.25846 -0.07338 0.26641 -0.08217 C 0.26849 -0.08449 0.27044 -0.08727 0.27226 -0.09028 C 0.27318 -0.09213 0.27344 -0.09491 0.27448 -0.09653 C 0.27552 -0.09792 0.27682 -0.09792 0.27799 -0.09861 C 0.28242 -0.1044 0.28529 -0.1088 0.29062 -0.11296 C 0.29323 -0.11481 0.29609 -0.11574 0.2987 -0.11713 C 0.31966 -0.1419 0.28971 -0.10787 0.31484 -0.13148 C 0.31862 -0.13495 0.32148 -0.14051 0.32526 -0.14375 L 0.33216 -0.14977 C 0.33255 -0.14792 0.33307 -0.14583 0.33333 -0.14375 C 0.33385 -0.14028 0.33398 -0.1368 0.3345 -0.13356 C 0.33516 -0.12917 0.33659 -0.12268 0.33802 -0.11921 C 0.33854 -0.11759 0.33945 -0.11643 0.34023 -0.11505 C 0.34818 -0.11713 0.34713 -0.11528 0.35299 -0.12106 C 0.35859 -0.12685 0.35443 -0.12407 0.36107 -0.13148 C 0.3625 -0.1331 0.36393 -0.13518 0.36562 -0.13542 C 0.37018 -0.13657 0.37487 -0.13542 0.37956 -0.13542 L 0.37956 -0.13518 " pathEditMode="relative" rAng="0" ptsTypes="AAAAAAAAAAAAAAAAAAAAAAAAA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6.25E-7 2.22222E-6 C 0.00339 0.00277 0.00677 0.00555 0.01029 0.0081 C 0.01146 0.00902 0.01263 0.00926 0.0138 0.01018 C 0.01615 0.01203 0.01823 0.01481 0.0207 0.01643 C 0.02253 0.01759 0.02461 0.01759 0.02643 0.01851 C 0.0306 0.02013 0.0487 0.0287 0.05534 0.03078 C 0.05833 0.03171 0.06146 0.03194 0.06458 0.03287 L 0.07266 0.03495 C 0.07878 0.03426 0.08503 0.03426 0.09102 0.03287 C 0.0931 0.03217 0.09492 0.03009 0.09688 0.0287 C 0.09792 0.02801 0.09909 0.02731 0.10026 0.02662 C 0.10391 0.02245 0.10534 0.0206 0.10951 0.01643 C 0.11107 0.01481 0.1125 0.01342 0.11419 0.01226 C 0.11563 0.01134 0.11732 0.01111 0.11875 0.01018 C 0.12031 0.00926 0.12175 0.00694 0.12331 0.00601 C 0.12643 0.00486 0.12956 0.00486 0.13255 0.00416 C 0.13451 0.00277 0.13633 0.00115 0.13841 2.22222E-6 C 0.15117 -0.00695 0.14779 -0.00162 0.1638 -0.01227 C 0.1668 -0.01436 0.16979 -0.0169 0.17292 -0.01852 C 0.1763 -0.02037 0.17982 -0.02153 0.18333 -0.02269 C 0.19805 -0.02709 0.19662 -0.0257 0.20873 -0.02871 C 0.23086 -0.03426 0.18854 -0.0257 0.23646 -0.03496 C 0.24024 -0.03565 0.24414 -0.03681 0.24792 -0.03704 L 0.32761 -0.03889 C 0.3349 -0.04051 0.33711 -0.03866 0.34258 -0.04514 C 0.3457 -0.04885 0.35182 -0.05741 0.35182 -0.05741 C 0.35248 -0.05949 0.35339 -0.06135 0.35404 -0.06366 C 0.35573 -0.06899 0.35625 -0.0757 0.35873 -0.0801 C 0.35951 -0.08149 0.36029 -0.08264 0.36094 -0.08403 C 0.36211 -0.08681 0.36524 -0.09746 0.36797 -0.10047 C 0.3694 -0.10232 0.37097 -0.10348 0.37253 -0.10463 C 0.37617 -0.10718 0.38021 -0.10926 0.38412 -0.11088 C 0.38594 -0.11158 0.38789 -0.11227 0.38985 -0.11274 C 0.39909 -0.11042 0.39518 -0.11088 0.40143 -0.11088 L 0.40143 -0.11088 L 0.40143 -0.11088 " pathEditMode="relative" ptsTypes="AAAAAAAAAAAAAAAAAAAAAAAAAAAAAAAAAAAAA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4.16667E-7 3.7037E-6 C -0.00312 -0.00231 -0.00638 -0.00393 -0.00937 -0.00671 C -0.01054 -0.00787 -0.01133 -0.00995 -0.01211 -0.0118 C -0.01354 -0.01505 -0.01523 -0.01805 -0.01588 -0.02176 C -0.01732 -0.02917 -0.0164 -0.02523 -0.01875 -0.03333 C -0.02044 -0.05139 -0.0207 -0.05 -0.01875 -0.07662 C -0.01862 -0.0787 -0.01758 -0.08009 -0.01692 -0.08171 C -0.01562 -0.08449 -0.01432 -0.08727 -0.01315 -0.09005 C -0.00299 -0.11481 -0.01406 -0.0912 -0.00651 -0.10347 C -0.00416 -0.10694 -4.16667E-7 -0.11505 -4.16667E-7 -0.11505 C 0.00039 -0.11667 0.00039 -0.11852 0.00104 -0.12014 C 0.00339 -0.12616 0.00378 -0.12384 0.00664 -0.12847 C 0.0086 -0.13148 0.01081 -0.13449 0.01224 -0.13843 C 0.01354 -0.14167 0.01537 -0.14444 0.01602 -0.14838 L 0.01797 -0.15833 C 0.01758 -0.16505 0.01797 -0.17176 0.01693 -0.17824 C 0.01667 -0.18055 0.01498 -0.18148 0.0142 -0.18333 C 0.01094 -0.19028 0.01406 -0.18727 0.00951 -0.19005 C 0.00742 -0.19537 0.00755 -0.19305 0.00755 -0.19653 L 0.00755 -0.19653 L 0.00755 -0.19653 " pathEditMode="relative" ptsTypes="AAAAAAAAAAAAAAAAAAAA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451</Words>
  <Application>Microsoft Office PowerPoint</Application>
  <PresentationFormat>Grand écran</PresentationFormat>
  <Paragraphs>37</Paragraphs>
  <Slides>14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BatangChe</vt:lpstr>
      <vt:lpstr>Algerian</vt:lpstr>
      <vt:lpstr>Arial</vt:lpstr>
      <vt:lpstr>Calibri</vt:lpstr>
      <vt:lpstr>Calibri Light</vt:lpstr>
      <vt:lpstr>Tempus Sans ITC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Zachary Gauvreau</dc:creator>
  <cp:lastModifiedBy>Cedric Tremblay</cp:lastModifiedBy>
  <cp:revision>77</cp:revision>
  <dcterms:created xsi:type="dcterms:W3CDTF">2018-10-15T14:11:09Z</dcterms:created>
  <dcterms:modified xsi:type="dcterms:W3CDTF">2018-10-31T14:30:51Z</dcterms:modified>
</cp:coreProperties>
</file>